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8" r:id="rId5"/>
    <p:sldId id="261" r:id="rId6"/>
    <p:sldId id="262" r:id="rId7"/>
    <p:sldId id="264" r:id="rId8"/>
    <p:sldId id="259" r:id="rId9"/>
    <p:sldId id="263" r:id="rId10"/>
    <p:sldId id="265" r:id="rId12"/>
    <p:sldId id="260" r:id="rId13"/>
  </p:sldIdLst>
  <p:sldSz cx="12192000" cy="6858000"/>
  <p:notesSz cx="6858000" cy="9144000"/>
  <p:defaultTextStyle>
    <a:defPPr>
      <a:defRPr lang="zh-CN"/>
    </a:defPPr>
    <a:lvl1pPr marL="0" lvl="0" indent="0" algn="l" defTabSz="914400" eaLnBrk="0" fontAlgn="base" latinLnBrk="0" hangingPunct="0">
      <a:spcBef>
        <a:spcPct val="0"/>
      </a:spcBef>
      <a:spcAft>
        <a:spcPct val="0"/>
      </a:spcAft>
      <a:buFont typeface="Arial" charset="0"/>
      <a:buNone/>
      <a:defRPr sz="1800" u="none" kern="1200" baseline="0">
        <a:solidFill>
          <a:schemeClr val="tx1"/>
        </a:solidFill>
        <a:latin typeface="Calibri" pitchFamily="2" charset="0"/>
        <a:ea typeface="宋体" charset="-122"/>
      </a:defRPr>
    </a:lvl1pPr>
    <a:lvl2pPr marL="457200" lvl="1" indent="0" algn="l" defTabSz="914400" eaLnBrk="0" fontAlgn="base" latinLnBrk="0" hangingPunct="0">
      <a:spcBef>
        <a:spcPct val="0"/>
      </a:spcBef>
      <a:spcAft>
        <a:spcPct val="0"/>
      </a:spcAft>
      <a:buFont typeface="Arial" charset="0"/>
      <a:buNone/>
      <a:defRPr sz="1800" u="none" kern="1200" baseline="0">
        <a:solidFill>
          <a:schemeClr val="tx1"/>
        </a:solidFill>
        <a:latin typeface="Calibri" pitchFamily="2" charset="0"/>
        <a:ea typeface="宋体" charset="-122"/>
      </a:defRPr>
    </a:lvl2pPr>
    <a:lvl3pPr marL="914400" lvl="2" indent="0" algn="l" defTabSz="914400" eaLnBrk="0" fontAlgn="base" latinLnBrk="0" hangingPunct="0">
      <a:spcBef>
        <a:spcPct val="0"/>
      </a:spcBef>
      <a:spcAft>
        <a:spcPct val="0"/>
      </a:spcAft>
      <a:buFont typeface="Arial" charset="0"/>
      <a:buNone/>
      <a:defRPr sz="1800" u="none" kern="1200" baseline="0">
        <a:solidFill>
          <a:schemeClr val="tx1"/>
        </a:solidFill>
        <a:latin typeface="Calibri" pitchFamily="2" charset="0"/>
        <a:ea typeface="宋体" charset="-122"/>
      </a:defRPr>
    </a:lvl3pPr>
    <a:lvl4pPr marL="1371600" lvl="3" indent="0" algn="l" defTabSz="914400" eaLnBrk="0" fontAlgn="base" latinLnBrk="0" hangingPunct="0">
      <a:spcBef>
        <a:spcPct val="0"/>
      </a:spcBef>
      <a:spcAft>
        <a:spcPct val="0"/>
      </a:spcAft>
      <a:buFont typeface="Arial" charset="0"/>
      <a:buNone/>
      <a:defRPr sz="1800" u="none" kern="1200" baseline="0">
        <a:solidFill>
          <a:schemeClr val="tx1"/>
        </a:solidFill>
        <a:latin typeface="Calibri" pitchFamily="2" charset="0"/>
        <a:ea typeface="宋体" charset="-122"/>
      </a:defRPr>
    </a:lvl4pPr>
    <a:lvl5pPr marL="1828800" lvl="4" indent="0" algn="l" defTabSz="914400" eaLnBrk="0" fontAlgn="base" latinLnBrk="0" hangingPunct="0">
      <a:spcBef>
        <a:spcPct val="0"/>
      </a:spcBef>
      <a:spcAft>
        <a:spcPct val="0"/>
      </a:spcAft>
      <a:buFont typeface="Arial" charset="0"/>
      <a:buNone/>
      <a:defRPr sz="1800" u="none" kern="1200" baseline="0">
        <a:solidFill>
          <a:schemeClr val="tx1"/>
        </a:solidFill>
        <a:latin typeface="Calibri" pitchFamily="2" charset="0"/>
        <a:ea typeface="宋体" charset="-122"/>
      </a:defRPr>
    </a:lvl5pPr>
    <a:lvl6pPr marL="2286000" lvl="5" indent="0" algn="l" defTabSz="914400" eaLnBrk="0" fontAlgn="base" latinLnBrk="0" hangingPunct="0">
      <a:spcBef>
        <a:spcPct val="0"/>
      </a:spcBef>
      <a:spcAft>
        <a:spcPct val="0"/>
      </a:spcAft>
      <a:buFont typeface="Arial" charset="0"/>
      <a:buNone/>
      <a:defRPr sz="1800" u="none" kern="1200" baseline="0">
        <a:solidFill>
          <a:schemeClr val="tx1"/>
        </a:solidFill>
        <a:latin typeface="Calibri" pitchFamily="2" charset="0"/>
        <a:ea typeface="宋体" charset="-122"/>
      </a:defRPr>
    </a:lvl6pPr>
    <a:lvl7pPr marL="2743200" lvl="6" indent="0" algn="l" defTabSz="914400" eaLnBrk="0" fontAlgn="base" latinLnBrk="0" hangingPunct="0">
      <a:spcBef>
        <a:spcPct val="0"/>
      </a:spcBef>
      <a:spcAft>
        <a:spcPct val="0"/>
      </a:spcAft>
      <a:buFont typeface="Arial" charset="0"/>
      <a:buNone/>
      <a:defRPr sz="1800" u="none" kern="1200" baseline="0">
        <a:solidFill>
          <a:schemeClr val="tx1"/>
        </a:solidFill>
        <a:latin typeface="Calibri" pitchFamily="2" charset="0"/>
        <a:ea typeface="宋体" charset="-122"/>
      </a:defRPr>
    </a:lvl7pPr>
    <a:lvl8pPr marL="3200400" lvl="7" indent="0" algn="l" defTabSz="914400" eaLnBrk="0" fontAlgn="base" latinLnBrk="0" hangingPunct="0">
      <a:spcBef>
        <a:spcPct val="0"/>
      </a:spcBef>
      <a:spcAft>
        <a:spcPct val="0"/>
      </a:spcAft>
      <a:buFont typeface="Arial" charset="0"/>
      <a:buNone/>
      <a:defRPr sz="1800" u="none" kern="1200" baseline="0">
        <a:solidFill>
          <a:schemeClr val="tx1"/>
        </a:solidFill>
        <a:latin typeface="Calibri" pitchFamily="2" charset="0"/>
        <a:ea typeface="宋体" charset="-122"/>
      </a:defRPr>
    </a:lvl8pPr>
    <a:lvl9pPr marL="3657600" lvl="8" indent="0" algn="l" defTabSz="914400" eaLnBrk="0" fontAlgn="base" latinLnBrk="0" hangingPunct="0">
      <a:spcBef>
        <a:spcPct val="0"/>
      </a:spcBef>
      <a:spcAft>
        <a:spcPct val="0"/>
      </a:spcAft>
      <a:buFont typeface="Arial" charset="0"/>
      <a:buNone/>
      <a:defRPr sz="1800" u="none" kern="1200" baseline="0">
        <a:solidFill>
          <a:schemeClr val="tx1"/>
        </a:solidFill>
        <a:latin typeface="Calibri" pitchFamily="2" charset="0"/>
        <a:ea typeface="宋体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D935"/>
    <a:srgbClr val="A5C2E0"/>
    <a:srgbClr val="E19BC2"/>
    <a:srgbClr val="FE9374"/>
    <a:srgbClr val="FDC340"/>
    <a:srgbClr val="FCAF00"/>
    <a:srgbClr val="F1EB00"/>
    <a:srgbClr val="BBDE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3839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 smtClean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ZXing是一个开放源码的，用Java实现的多种格式的1D/2D条码图像处理库。</a:t>
            </a:r>
            <a:endParaRPr lang="zh-CN" altLang="en-US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Zxing可以实现使用手机的内置的摄像头完成条形码的扫描及解码。</a:t>
            </a:r>
            <a:endParaRPr lang="zh-CN" altLang="en-US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目前支持以下格式：UPC-A，UPC-E、EAN-8，EAN-13、39码、93码。</a:t>
            </a:r>
            <a:endParaRPr lang="zh-CN" altLang="en-US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ZXing是个很经典的条码/二维码识别的开源类库</a:t>
            </a:r>
            <a:r>
              <a:rPr lang="en-US" altLang="zh-CN" dirty="0" smtClean="0">
                <a:sym typeface="+mn-ea"/>
              </a:rPr>
              <a:t>,</a:t>
            </a:r>
            <a:r>
              <a:rPr lang="zh-CN" altLang="en-US" dirty="0" smtClean="0">
                <a:sym typeface="+mn-ea"/>
              </a:rPr>
              <a:t>不过要支持JSR-234规范(自动对焦)的手机才能发挥其威力。</a:t>
            </a:r>
            <a:endParaRPr lang="zh-CN" altLang="en-US" dirty="0" smtClean="0">
              <a:sym typeface="+mn-ea"/>
            </a:endParaRPr>
          </a:p>
          <a:p>
            <a:endParaRPr lang="zh-CN" altLang="en-US" dirty="0" smtClean="0"/>
          </a:p>
          <a:p>
            <a:r>
              <a:rPr lang="zh-CN" altLang="en-US" dirty="0" smtClean="0">
                <a:sym typeface="Arial" pitchFamily="34" charset="0"/>
              </a:rPr>
              <a:t>  CaptureActivity。</a:t>
            </a:r>
            <a:endParaRPr lang="zh-CN" altLang="en-US" dirty="0" smtClean="0"/>
          </a:p>
          <a:p>
            <a:r>
              <a:rPr lang="zh-CN" altLang="en-US" dirty="0" smtClean="0">
                <a:sym typeface="Arial" pitchFamily="34" charset="0"/>
              </a:rPr>
              <a:t>这个是启动Activity 也就是扫描器。</a:t>
            </a:r>
            <a:endParaRPr lang="zh-CN" altLang="en-US" dirty="0" smtClean="0"/>
          </a:p>
          <a:p>
            <a:r>
              <a:rPr lang="zh-CN" altLang="en-US" dirty="0" smtClean="0">
                <a:sym typeface="Arial" pitchFamily="34" charset="0"/>
              </a:rPr>
              <a:t>    CaptureActivityHandler </a:t>
            </a:r>
            <a:endParaRPr lang="zh-CN" altLang="en-US" dirty="0" smtClean="0"/>
          </a:p>
          <a:p>
            <a:r>
              <a:rPr lang="zh-CN" altLang="en-US" dirty="0" smtClean="0">
                <a:sym typeface="Arial" pitchFamily="34" charset="0"/>
              </a:rPr>
              <a:t>解码处理类，负责调用另外的线程进行解码。</a:t>
            </a:r>
            <a:endParaRPr lang="zh-CN" altLang="en-US" dirty="0" smtClean="0"/>
          </a:p>
          <a:p>
            <a:r>
              <a:rPr lang="zh-CN" altLang="en-US" dirty="0" smtClean="0">
                <a:sym typeface="Arial" pitchFamily="34" charset="0"/>
              </a:rPr>
              <a:t>    DecodeThread </a:t>
            </a:r>
            <a:endParaRPr lang="zh-CN" altLang="en-US" dirty="0" smtClean="0"/>
          </a:p>
          <a:p>
            <a:r>
              <a:rPr lang="zh-CN" altLang="en-US" dirty="0" smtClean="0">
                <a:sym typeface="Arial" pitchFamily="34" charset="0"/>
              </a:rPr>
              <a:t>解码的线程。</a:t>
            </a:r>
            <a:endParaRPr lang="zh-CN" altLang="en-US" dirty="0" smtClean="0"/>
          </a:p>
          <a:p>
            <a:r>
              <a:rPr lang="zh-CN" altLang="en-US" dirty="0" smtClean="0">
                <a:sym typeface="Arial" pitchFamily="34" charset="0"/>
              </a:rPr>
              <a:t>    com.google.zxing.client.android.camera 包，</a:t>
            </a:r>
            <a:endParaRPr lang="zh-CN" altLang="en-US" dirty="0" smtClean="0"/>
          </a:p>
          <a:p>
            <a:r>
              <a:rPr lang="zh-CN" altLang="en-US" dirty="0" smtClean="0">
                <a:sym typeface="Arial" pitchFamily="34" charset="0"/>
              </a:rPr>
              <a:t>摄像头控制包。</a:t>
            </a:r>
            <a:endParaRPr lang="zh-CN" altLang="en-US" dirty="0" smtClean="0"/>
          </a:p>
          <a:p>
            <a:r>
              <a:rPr lang="zh-CN" altLang="en-US" dirty="0" smtClean="0">
                <a:sym typeface="Arial" pitchFamily="34" charset="0"/>
              </a:rPr>
              <a:t>    ViewfinderView </a:t>
            </a:r>
            <a:endParaRPr lang="zh-CN" altLang="en-US" dirty="0" smtClean="0"/>
          </a:p>
          <a:p>
            <a:r>
              <a:rPr lang="zh-CN" altLang="en-US" dirty="0" smtClean="0">
                <a:sym typeface="Arial" pitchFamily="34" charset="0"/>
              </a:rPr>
              <a:t>自定义的View，就是我们看见的拍摄时中间的框框了。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>
                <a:sym typeface="+mn-ea"/>
              </a:rPr>
              <a:t>         </a:t>
            </a:r>
            <a:r>
              <a:rPr lang="zh-CN" altLang="en-US" dirty="0" smtClean="0">
                <a:sym typeface="+mn-ea"/>
              </a:rPr>
              <a:t>上面代码做的事情不多，主要是调用ZXing库里面QRCodeWriter().encode的方法对我们传进去的URL进行编码，</a:t>
            </a:r>
            <a:endParaRPr lang="zh-CN" altLang="en-US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         具体如何编码，这个我这里就不详细说，有兴趣可以看ZXing的源码。</a:t>
            </a:r>
            <a:endParaRPr lang="zh-CN" altLang="en-US" dirty="0" smtClean="0">
              <a:sym typeface="+mn-ea"/>
            </a:endParaRPr>
          </a:p>
          <a:p>
            <a:endParaRPr lang="zh-CN" altLang="en-US" dirty="0" smtClean="0"/>
          </a:p>
          <a:p>
            <a:r>
              <a:rPr lang="zh-CN" altLang="en-US" dirty="0" smtClean="0">
                <a:sym typeface="Arial" pitchFamily="34" charset="0"/>
              </a:rPr>
              <a:t>         扫描获取二维码信息的工作稍微复杂一些，主要是需要编写Camera的使用、获取二维码数据的关键处理是在Camera的自动对焦回调函数哪里，调用ZXing的解码接口。</a:t>
            </a:r>
            <a:endParaRPr lang="zh-CN" altLang="en-US" dirty="0" smtClean="0"/>
          </a:p>
          <a:p>
            <a:r>
              <a:rPr lang="zh-CN" altLang="en-US" dirty="0" smtClean="0">
                <a:sym typeface="Arial" pitchFamily="34" charset="0"/>
              </a:rPr>
              <a:t>          由于解码需要一定时间，所以ZXing的解码调用，都是使用了Handler作为线程通信机制，解码的工作都是放在独立线程里面使用的，如果你直接在主线程解码，恐怕ANR问题是避免不了</a:t>
            </a:r>
            <a:endParaRPr lang="zh-CN" altLang="en-US" dirty="0" smtClean="0"/>
          </a:p>
          <a:p>
            <a:r>
              <a:rPr lang="zh-CN" altLang="en-US" dirty="0" smtClean="0">
                <a:sym typeface="Arial" pitchFamily="34" charset="0"/>
              </a:rPr>
              <a:t>          默认情况下，在android中Activity的最长执行时间是5秒。</a:t>
            </a:r>
            <a:endParaRPr lang="zh-CN" altLang="en-US" dirty="0" smtClean="0"/>
          </a:p>
          <a:p>
            <a:r>
              <a:rPr lang="zh-CN" altLang="en-US" dirty="0" smtClean="0">
                <a:sym typeface="Arial" pitchFamily="34" charset="0"/>
              </a:rPr>
              <a:t>         解码成功后，会调用一个处理函数显示：</a:t>
            </a:r>
            <a:endParaRPr lang="zh-CN" altLang="en-US" dirty="0" smtClean="0"/>
          </a:p>
          <a:p>
            <a:r>
              <a:rPr lang="zh-CN" altLang="en-US" dirty="0" smtClean="0">
                <a:sym typeface="Arial" pitchFamily="34" charset="0"/>
              </a:rPr>
              <a:t>         整个二维码的解码流程，里面因为涉及很多Camera的使用，所以你如果需要使用二维码识别，需要注意一下你的程序需要申请下面的权限，一般的     Camera使用以及Camera的自动对焦等。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2F0D9">
            <a:alpha val="29999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endParaRPr lang="zh-CN" altLang="en-US" dirty="0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同心圆 17"/>
          <p:cNvSpPr/>
          <p:nvPr/>
        </p:nvSpPr>
        <p:spPr>
          <a:xfrm>
            <a:off x="1992313" y="1308100"/>
            <a:ext cx="4057650" cy="4056063"/>
          </a:xfrm>
          <a:custGeom>
            <a:avLst/>
            <a:gdLst/>
            <a:ahLst/>
            <a:cxnLst>
              <a:cxn ang="0">
                <a:pos x="0" y="2028032"/>
              </a:cxn>
              <a:cxn ang="0">
                <a:pos x="2028826" y="0"/>
              </a:cxn>
              <a:cxn ang="0">
                <a:pos x="4057651" y="2028032"/>
              </a:cxn>
              <a:cxn ang="0">
                <a:pos x="2028826" y="4056064"/>
              </a:cxn>
              <a:cxn ang="0">
                <a:pos x="0" y="2028032"/>
              </a:cxn>
              <a:cxn ang="0">
                <a:pos x="0" y="2028032"/>
              </a:cxn>
              <a:cxn ang="0">
                <a:pos x="2028826" y="4056064"/>
              </a:cxn>
              <a:cxn ang="0">
                <a:pos x="4057651" y="2028032"/>
              </a:cxn>
              <a:cxn ang="0">
                <a:pos x="2028826" y="0"/>
              </a:cxn>
              <a:cxn ang="0">
                <a:pos x="0" y="2028032"/>
              </a:cxn>
            </a:cxnLst>
            <a:pathLst>
              <a:path w="4057199" h="4057199">
                <a:moveTo>
                  <a:pt x="0" y="2028600"/>
                </a:moveTo>
                <a:cubicBezTo>
                  <a:pt x="0" y="908235"/>
                  <a:pt x="908235" y="0"/>
                  <a:pt x="2028600" y="0"/>
                </a:cubicBezTo>
                <a:cubicBezTo>
                  <a:pt x="3148965" y="0"/>
                  <a:pt x="4057200" y="908235"/>
                  <a:pt x="4057200" y="2028600"/>
                </a:cubicBezTo>
                <a:cubicBezTo>
                  <a:pt x="4057200" y="3148965"/>
                  <a:pt x="3148965" y="4057200"/>
                  <a:pt x="2028600" y="4057200"/>
                </a:cubicBezTo>
                <a:cubicBezTo>
                  <a:pt x="908235" y="4057200"/>
                  <a:pt x="0" y="3148965"/>
                  <a:pt x="0" y="2028600"/>
                </a:cubicBezTo>
                <a:close/>
                <a:moveTo>
                  <a:pt x="0" y="2028600"/>
                </a:moveTo>
                <a:cubicBezTo>
                  <a:pt x="0" y="3148965"/>
                  <a:pt x="908235" y="4057200"/>
                  <a:pt x="2028600" y="4057200"/>
                </a:cubicBezTo>
                <a:cubicBezTo>
                  <a:pt x="3148965" y="4057200"/>
                  <a:pt x="4057200" y="3148965"/>
                  <a:pt x="4057200" y="2028600"/>
                </a:cubicBezTo>
                <a:cubicBezTo>
                  <a:pt x="4057200" y="908235"/>
                  <a:pt x="3148965" y="0"/>
                  <a:pt x="2028600" y="0"/>
                </a:cubicBezTo>
                <a:cubicBezTo>
                  <a:pt x="908235" y="0"/>
                  <a:pt x="0" y="908235"/>
                  <a:pt x="0" y="202860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12700" cap="flat" cmpd="sng">
            <a:solidFill>
              <a:srgbClr val="7F7F7F">
                <a:alpha val="67999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075" name="同心圆 18"/>
          <p:cNvSpPr/>
          <p:nvPr/>
        </p:nvSpPr>
        <p:spPr>
          <a:xfrm>
            <a:off x="2670175" y="1984375"/>
            <a:ext cx="2701925" cy="2701925"/>
          </a:xfrm>
          <a:custGeom>
            <a:avLst/>
            <a:gdLst/>
            <a:ahLst/>
            <a:cxnLst>
              <a:cxn ang="0">
                <a:pos x="0" y="1350963"/>
              </a:cxn>
              <a:cxn ang="0">
                <a:pos x="1350963" y="0"/>
              </a:cxn>
              <a:cxn ang="0">
                <a:pos x="2701926" y="1350963"/>
              </a:cxn>
              <a:cxn ang="0">
                <a:pos x="1350963" y="2701926"/>
              </a:cxn>
              <a:cxn ang="0">
                <a:pos x="0" y="1350963"/>
              </a:cxn>
              <a:cxn ang="0">
                <a:pos x="0" y="1350963"/>
              </a:cxn>
              <a:cxn ang="0">
                <a:pos x="1350963" y="2701926"/>
              </a:cxn>
              <a:cxn ang="0">
                <a:pos x="2701926" y="1350963"/>
              </a:cxn>
              <a:cxn ang="0">
                <a:pos x="1350963" y="0"/>
              </a:cxn>
              <a:cxn ang="0">
                <a:pos x="0" y="1350963"/>
              </a:cxn>
            </a:cxnLst>
            <a:pathLst>
              <a:path w="2701987" h="2701987">
                <a:moveTo>
                  <a:pt x="0" y="1350994"/>
                </a:moveTo>
                <a:cubicBezTo>
                  <a:pt x="0" y="604861"/>
                  <a:pt x="604861" y="0"/>
                  <a:pt x="1350994" y="0"/>
                </a:cubicBezTo>
                <a:cubicBezTo>
                  <a:pt x="2097127" y="0"/>
                  <a:pt x="2701988" y="604861"/>
                  <a:pt x="2701988" y="1350994"/>
                </a:cubicBezTo>
                <a:cubicBezTo>
                  <a:pt x="2701988" y="2097127"/>
                  <a:pt x="2097127" y="2701988"/>
                  <a:pt x="1350994" y="2701988"/>
                </a:cubicBezTo>
                <a:cubicBezTo>
                  <a:pt x="604861" y="2701988"/>
                  <a:pt x="0" y="2097127"/>
                  <a:pt x="0" y="1350994"/>
                </a:cubicBezTo>
                <a:close/>
                <a:moveTo>
                  <a:pt x="0" y="1350994"/>
                </a:moveTo>
                <a:cubicBezTo>
                  <a:pt x="0" y="2097127"/>
                  <a:pt x="604861" y="2701988"/>
                  <a:pt x="1350994" y="2701988"/>
                </a:cubicBezTo>
                <a:cubicBezTo>
                  <a:pt x="2097127" y="2701988"/>
                  <a:pt x="2701988" y="2097127"/>
                  <a:pt x="2701988" y="1350994"/>
                </a:cubicBezTo>
                <a:cubicBezTo>
                  <a:pt x="2701988" y="604861"/>
                  <a:pt x="2097127" y="0"/>
                  <a:pt x="1350994" y="0"/>
                </a:cubicBezTo>
                <a:cubicBezTo>
                  <a:pt x="604861" y="0"/>
                  <a:pt x="0" y="604861"/>
                  <a:pt x="0" y="1350994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12700" cap="flat" cmpd="sng">
            <a:solidFill>
              <a:srgbClr val="7F7F7F">
                <a:alpha val="67999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076" name="同心圆 19"/>
          <p:cNvSpPr/>
          <p:nvPr/>
        </p:nvSpPr>
        <p:spPr>
          <a:xfrm>
            <a:off x="3059113" y="2374900"/>
            <a:ext cx="1927225" cy="1927225"/>
          </a:xfrm>
          <a:custGeom>
            <a:avLst/>
            <a:gdLst/>
            <a:ahLst/>
            <a:cxnLst>
              <a:cxn ang="0">
                <a:pos x="0" y="963613"/>
              </a:cxn>
              <a:cxn ang="0">
                <a:pos x="963613" y="0"/>
              </a:cxn>
              <a:cxn ang="0">
                <a:pos x="1927226" y="963613"/>
              </a:cxn>
              <a:cxn ang="0">
                <a:pos x="963613" y="1927226"/>
              </a:cxn>
              <a:cxn ang="0">
                <a:pos x="0" y="963613"/>
              </a:cxn>
              <a:cxn ang="0">
                <a:pos x="0" y="963613"/>
              </a:cxn>
              <a:cxn ang="0">
                <a:pos x="963613" y="1927226"/>
              </a:cxn>
              <a:cxn ang="0">
                <a:pos x="1927226" y="963613"/>
              </a:cxn>
              <a:cxn ang="0">
                <a:pos x="963613" y="0"/>
              </a:cxn>
              <a:cxn ang="0">
                <a:pos x="0" y="963613"/>
              </a:cxn>
            </a:cxnLst>
            <a:pathLst>
              <a:path w="1926617" h="1926617">
                <a:moveTo>
                  <a:pt x="0" y="963309"/>
                </a:moveTo>
                <a:cubicBezTo>
                  <a:pt x="0" y="431288"/>
                  <a:pt x="431288" y="0"/>
                  <a:pt x="963309" y="0"/>
                </a:cubicBezTo>
                <a:cubicBezTo>
                  <a:pt x="1495330" y="0"/>
                  <a:pt x="1926618" y="431288"/>
                  <a:pt x="1926618" y="963309"/>
                </a:cubicBezTo>
                <a:cubicBezTo>
                  <a:pt x="1926618" y="1495330"/>
                  <a:pt x="1495330" y="1926618"/>
                  <a:pt x="963309" y="1926618"/>
                </a:cubicBezTo>
                <a:cubicBezTo>
                  <a:pt x="431288" y="1926618"/>
                  <a:pt x="0" y="1495330"/>
                  <a:pt x="0" y="963309"/>
                </a:cubicBezTo>
                <a:close/>
                <a:moveTo>
                  <a:pt x="0" y="963309"/>
                </a:moveTo>
                <a:cubicBezTo>
                  <a:pt x="0" y="1495330"/>
                  <a:pt x="431288" y="1926618"/>
                  <a:pt x="963309" y="1926618"/>
                </a:cubicBezTo>
                <a:cubicBezTo>
                  <a:pt x="1495330" y="1926618"/>
                  <a:pt x="1926618" y="1495330"/>
                  <a:pt x="1926618" y="963309"/>
                </a:cubicBezTo>
                <a:cubicBezTo>
                  <a:pt x="1926618" y="431288"/>
                  <a:pt x="1495330" y="0"/>
                  <a:pt x="963309" y="0"/>
                </a:cubicBezTo>
                <a:cubicBezTo>
                  <a:pt x="431288" y="0"/>
                  <a:pt x="0" y="431288"/>
                  <a:pt x="0" y="963309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12700" cap="flat" cmpd="sng">
            <a:solidFill>
              <a:srgbClr val="7F7F7F">
                <a:alpha val="67999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cxnSp>
        <p:nvCxnSpPr>
          <p:cNvPr id="3077" name="直接连接符 21"/>
          <p:cNvCxnSpPr/>
          <p:nvPr/>
        </p:nvCxnSpPr>
        <p:spPr>
          <a:xfrm>
            <a:off x="1389063" y="1084263"/>
            <a:ext cx="5237162" cy="0"/>
          </a:xfrm>
          <a:prstGeom prst="line">
            <a:avLst/>
          </a:prstGeom>
          <a:ln w="6350" cap="flat" cmpd="sng">
            <a:solidFill>
              <a:srgbClr val="7F7F7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078" name="直接连接符 23"/>
          <p:cNvCxnSpPr/>
          <p:nvPr/>
        </p:nvCxnSpPr>
        <p:spPr>
          <a:xfrm>
            <a:off x="1425575" y="5592763"/>
            <a:ext cx="5176838" cy="0"/>
          </a:xfrm>
          <a:prstGeom prst="line">
            <a:avLst/>
          </a:prstGeom>
          <a:ln w="6350" cap="flat" cmpd="sng">
            <a:solidFill>
              <a:srgbClr val="7F7F7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079" name="直接连接符 25"/>
          <p:cNvCxnSpPr/>
          <p:nvPr/>
        </p:nvCxnSpPr>
        <p:spPr>
          <a:xfrm>
            <a:off x="1781175" y="760413"/>
            <a:ext cx="0" cy="5129212"/>
          </a:xfrm>
          <a:prstGeom prst="line">
            <a:avLst/>
          </a:prstGeom>
          <a:ln w="6350" cap="flat" cmpd="sng">
            <a:solidFill>
              <a:srgbClr val="7F7F7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080" name="直接连接符 27"/>
          <p:cNvCxnSpPr/>
          <p:nvPr/>
        </p:nvCxnSpPr>
        <p:spPr>
          <a:xfrm>
            <a:off x="6270625" y="771525"/>
            <a:ext cx="0" cy="5141913"/>
          </a:xfrm>
          <a:prstGeom prst="line">
            <a:avLst/>
          </a:prstGeom>
          <a:ln w="6350" cap="flat" cmpd="sng">
            <a:solidFill>
              <a:srgbClr val="7F7F7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081" name="圆角矩形 28"/>
          <p:cNvSpPr/>
          <p:nvPr/>
        </p:nvSpPr>
        <p:spPr>
          <a:xfrm>
            <a:off x="1425575" y="760413"/>
            <a:ext cx="5200650" cy="5153025"/>
          </a:xfrm>
          <a:prstGeom prst="roundRect">
            <a:avLst>
              <a:gd name="adj" fmla="val 22565"/>
            </a:avLst>
          </a:prstGeom>
          <a:noFill/>
          <a:ln w="12700" cap="flat" cmpd="sng">
            <a:solidFill>
              <a:srgbClr val="7F7F7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cxnSp>
        <p:nvCxnSpPr>
          <p:cNvPr id="3082" name="直接连接符 32"/>
          <p:cNvCxnSpPr/>
          <p:nvPr/>
        </p:nvCxnSpPr>
        <p:spPr>
          <a:xfrm>
            <a:off x="1425575" y="723900"/>
            <a:ext cx="5153025" cy="5189538"/>
          </a:xfrm>
          <a:prstGeom prst="line">
            <a:avLst/>
          </a:prstGeom>
          <a:ln w="6350" cap="flat" cmpd="sng">
            <a:solidFill>
              <a:srgbClr val="7F7F7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083" name="直接连接符 34"/>
          <p:cNvCxnSpPr/>
          <p:nvPr/>
        </p:nvCxnSpPr>
        <p:spPr>
          <a:xfrm flipV="1">
            <a:off x="1425575" y="736600"/>
            <a:ext cx="5189538" cy="5189538"/>
          </a:xfrm>
          <a:prstGeom prst="line">
            <a:avLst/>
          </a:prstGeom>
          <a:ln w="6350" cap="flat" cmpd="sng">
            <a:solidFill>
              <a:srgbClr val="7F7F7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084" name="直接连接符 36"/>
          <p:cNvCxnSpPr/>
          <p:nvPr/>
        </p:nvCxnSpPr>
        <p:spPr>
          <a:xfrm>
            <a:off x="3059113" y="760413"/>
            <a:ext cx="0" cy="5141912"/>
          </a:xfrm>
          <a:prstGeom prst="line">
            <a:avLst/>
          </a:prstGeom>
          <a:ln w="6350" cap="flat" cmpd="sng">
            <a:solidFill>
              <a:srgbClr val="7F7F7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085" name="直接连接符 38"/>
          <p:cNvCxnSpPr>
            <a:endCxn id="3081" idx="2"/>
          </p:cNvCxnSpPr>
          <p:nvPr/>
        </p:nvCxnSpPr>
        <p:spPr>
          <a:xfrm>
            <a:off x="3989388" y="736600"/>
            <a:ext cx="36512" cy="5176838"/>
          </a:xfrm>
          <a:prstGeom prst="line">
            <a:avLst/>
          </a:prstGeom>
          <a:ln w="6350" cap="flat" cmpd="sng">
            <a:solidFill>
              <a:srgbClr val="7F7F7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086" name="直接连接符 40"/>
          <p:cNvCxnSpPr/>
          <p:nvPr/>
        </p:nvCxnSpPr>
        <p:spPr>
          <a:xfrm>
            <a:off x="4962525" y="760413"/>
            <a:ext cx="0" cy="5165725"/>
          </a:xfrm>
          <a:prstGeom prst="line">
            <a:avLst/>
          </a:prstGeom>
          <a:ln w="6350" cap="flat" cmpd="sng">
            <a:solidFill>
              <a:srgbClr val="7F7F7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087" name="直接连接符 42"/>
          <p:cNvCxnSpPr/>
          <p:nvPr/>
        </p:nvCxnSpPr>
        <p:spPr>
          <a:xfrm>
            <a:off x="1425575" y="2374900"/>
            <a:ext cx="5200650" cy="0"/>
          </a:xfrm>
          <a:prstGeom prst="line">
            <a:avLst/>
          </a:prstGeom>
          <a:ln w="6350" cap="flat" cmpd="sng">
            <a:solidFill>
              <a:srgbClr val="7F7F7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088" name="直接连接符 44"/>
          <p:cNvCxnSpPr>
            <a:stCxn id="3081" idx="1"/>
            <a:endCxn id="3081" idx="3"/>
          </p:cNvCxnSpPr>
          <p:nvPr/>
        </p:nvCxnSpPr>
        <p:spPr>
          <a:xfrm>
            <a:off x="1425575" y="3336925"/>
            <a:ext cx="5200650" cy="0"/>
          </a:xfrm>
          <a:prstGeom prst="line">
            <a:avLst/>
          </a:prstGeom>
          <a:ln w="6350" cap="flat" cmpd="sng">
            <a:solidFill>
              <a:srgbClr val="7F7F7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089" name="直接连接符 46"/>
          <p:cNvCxnSpPr/>
          <p:nvPr/>
        </p:nvCxnSpPr>
        <p:spPr>
          <a:xfrm>
            <a:off x="1425575" y="4302125"/>
            <a:ext cx="5189538" cy="0"/>
          </a:xfrm>
          <a:prstGeom prst="line">
            <a:avLst/>
          </a:prstGeom>
          <a:ln w="6350" cap="flat" cmpd="sng">
            <a:solidFill>
              <a:srgbClr val="7F7F7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090" name="圆角矩形 6"/>
          <p:cNvSpPr/>
          <p:nvPr/>
        </p:nvSpPr>
        <p:spPr>
          <a:xfrm rot="2760000">
            <a:off x="2309813" y="2036763"/>
            <a:ext cx="1874837" cy="1073150"/>
          </a:xfrm>
          <a:prstGeom prst="roundRect">
            <a:avLst>
              <a:gd name="adj" fmla="val 50000"/>
            </a:avLst>
          </a:prstGeom>
          <a:solidFill>
            <a:srgbClr val="FE6F46">
              <a:alpha val="75000"/>
            </a:srgbClr>
          </a:solidFill>
          <a:ln w="9525">
            <a:noFill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3091" name="圆角矩形 10"/>
          <p:cNvSpPr/>
          <p:nvPr/>
        </p:nvSpPr>
        <p:spPr>
          <a:xfrm>
            <a:off x="1992313" y="2805113"/>
            <a:ext cx="1874837" cy="1071562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 w="9525">
            <a:noFill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3092" name="圆角矩形 11"/>
          <p:cNvSpPr/>
          <p:nvPr/>
        </p:nvSpPr>
        <p:spPr>
          <a:xfrm rot="18840000">
            <a:off x="2316163" y="3575050"/>
            <a:ext cx="1874837" cy="1071563"/>
          </a:xfrm>
          <a:prstGeom prst="roundRect">
            <a:avLst>
              <a:gd name="adj" fmla="val 50000"/>
            </a:avLst>
          </a:prstGeom>
          <a:solidFill>
            <a:srgbClr val="A382C4">
              <a:alpha val="75000"/>
            </a:srgbClr>
          </a:solidFill>
          <a:ln w="9525">
            <a:noFill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3093" name="圆角矩形 12"/>
          <p:cNvSpPr/>
          <p:nvPr/>
        </p:nvSpPr>
        <p:spPr>
          <a:xfrm rot="16200000">
            <a:off x="3060700" y="3879850"/>
            <a:ext cx="1874838" cy="1071563"/>
          </a:xfrm>
          <a:prstGeom prst="roundRect">
            <a:avLst>
              <a:gd name="adj" fmla="val 50000"/>
            </a:avLst>
          </a:prstGeom>
          <a:solidFill>
            <a:srgbClr val="87ADD6">
              <a:alpha val="75000"/>
            </a:srgbClr>
          </a:solidFill>
          <a:ln w="9525">
            <a:noFill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3094" name="圆角矩形 13"/>
          <p:cNvSpPr/>
          <p:nvPr/>
        </p:nvSpPr>
        <p:spPr>
          <a:xfrm rot="8160000">
            <a:off x="4218305" y="3163570"/>
            <a:ext cx="1071563" cy="1876425"/>
          </a:xfrm>
          <a:prstGeom prst="roundRect">
            <a:avLst>
              <a:gd name="adj" fmla="val 50000"/>
            </a:avLst>
          </a:prstGeom>
          <a:solidFill>
            <a:srgbClr val="7CC182">
              <a:alpha val="75000"/>
            </a:srgbClr>
          </a:solidFill>
          <a:ln w="9525">
            <a:noFill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3095" name="圆角矩形 14"/>
          <p:cNvSpPr/>
          <p:nvPr/>
        </p:nvSpPr>
        <p:spPr>
          <a:xfrm rot="10800000">
            <a:off x="4175125" y="2782888"/>
            <a:ext cx="1874838" cy="1073150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 w="9525">
            <a:noFill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3096" name="圆角矩形 16"/>
          <p:cNvSpPr/>
          <p:nvPr/>
        </p:nvSpPr>
        <p:spPr>
          <a:xfrm rot="5400000">
            <a:off x="3060700" y="1701800"/>
            <a:ext cx="1874838" cy="1071563"/>
          </a:xfrm>
          <a:prstGeom prst="roundRect">
            <a:avLst>
              <a:gd name="adj" fmla="val 50000"/>
            </a:avLst>
          </a:prstGeom>
          <a:solidFill>
            <a:srgbClr val="FCAF00">
              <a:alpha val="75000"/>
            </a:srgbClr>
          </a:solidFill>
          <a:ln w="9525">
            <a:noFill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3097" name="圆角矩形 15"/>
          <p:cNvSpPr/>
          <p:nvPr/>
        </p:nvSpPr>
        <p:spPr>
          <a:xfrm rot="8100000">
            <a:off x="3863975" y="2041525"/>
            <a:ext cx="1874838" cy="1073150"/>
          </a:xfrm>
          <a:prstGeom prst="roundRect">
            <a:avLst>
              <a:gd name="adj" fmla="val 50000"/>
            </a:avLst>
          </a:prstGeom>
          <a:solidFill>
            <a:srgbClr val="F1EB00">
              <a:alpha val="75000"/>
            </a:srgbClr>
          </a:solidFill>
          <a:ln w="9525">
            <a:noFill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3098" name="文本框 49"/>
          <p:cNvSpPr txBox="1"/>
          <p:nvPr/>
        </p:nvSpPr>
        <p:spPr>
          <a:xfrm>
            <a:off x="8555673" y="2366645"/>
            <a:ext cx="2744787" cy="87439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800" dirty="0">
                <a:solidFill>
                  <a:srgbClr val="595959"/>
                </a:solidFill>
                <a:latin typeface="微软雅黑" pitchFamily="2" charset="-122"/>
                <a:ea typeface="微软雅黑" pitchFamily="2" charset="-122"/>
              </a:rPr>
              <a:t>易溯</a:t>
            </a:r>
            <a:endParaRPr lang="zh-CN" altLang="en-US" sz="4800" dirty="0">
              <a:solidFill>
                <a:srgbClr val="595959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3099" name="文本框 51"/>
          <p:cNvSpPr txBox="1"/>
          <p:nvPr/>
        </p:nvSpPr>
        <p:spPr>
          <a:xfrm>
            <a:off x="7905750" y="3800475"/>
            <a:ext cx="2954020" cy="41783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dirty="0">
                <a:latin typeface="微软雅黑" pitchFamily="2" charset="-122"/>
                <a:ea typeface="微软雅黑" pitchFamily="2" charset="-122"/>
              </a:rPr>
              <a:t>宋立军   黄宏毅   张启东</a:t>
            </a:r>
            <a:endParaRPr lang="zh-CN" altLang="en-US" sz="2000" dirty="0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3100" name="文本框 52"/>
          <p:cNvSpPr txBox="1"/>
          <p:nvPr/>
        </p:nvSpPr>
        <p:spPr>
          <a:xfrm>
            <a:off x="8649335" y="4746625"/>
            <a:ext cx="1533525" cy="3349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fld id="{BB962C8B-B14F-4D97-AF65-F5344CB8AC3E}" type="datetime1">
              <a:rPr lang="zh-CN" altLang="en-US" sz="1600" dirty="0">
                <a:latin typeface="微软雅黑" pitchFamily="2" charset="-122"/>
                <a:ea typeface="微软雅黑" pitchFamily="2" charset="-122"/>
              </a:rPr>
            </a:fld>
            <a:endParaRPr lang="zh-CN" altLang="en-US" sz="1600" dirty="0">
              <a:latin typeface="微软雅黑" pitchFamily="2" charset="-122"/>
              <a:ea typeface="微软雅黑" pitchFamily="2" charset="-122"/>
            </a:endParaRPr>
          </a:p>
        </p:txBody>
      </p:sp>
      <p:cxnSp>
        <p:nvCxnSpPr>
          <p:cNvPr id="3101" name="直接连接符 54"/>
          <p:cNvCxnSpPr/>
          <p:nvPr/>
        </p:nvCxnSpPr>
        <p:spPr>
          <a:xfrm flipH="1">
            <a:off x="7581900" y="1990725"/>
            <a:ext cx="8255" cy="2805430"/>
          </a:xfrm>
          <a:prstGeom prst="line">
            <a:avLst/>
          </a:prstGeom>
          <a:ln w="12700" cap="flat" cmpd="sng">
            <a:solidFill>
              <a:srgbClr val="7F7F7F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2" name="图片 1" descr="ic_launcher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681085" y="870585"/>
            <a:ext cx="1109345" cy="11093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同心圆 17"/>
          <p:cNvSpPr/>
          <p:nvPr/>
        </p:nvSpPr>
        <p:spPr>
          <a:xfrm>
            <a:off x="5395913" y="2486025"/>
            <a:ext cx="1195387" cy="1195388"/>
          </a:xfrm>
          <a:custGeom>
            <a:avLst/>
            <a:gdLst/>
            <a:ahLst/>
            <a:cxnLst>
              <a:cxn ang="0">
                <a:pos x="0" y="597694"/>
              </a:cxn>
              <a:cxn ang="0">
                <a:pos x="597694" y="0"/>
              </a:cxn>
              <a:cxn ang="0">
                <a:pos x="1195387" y="597694"/>
              </a:cxn>
              <a:cxn ang="0">
                <a:pos x="597694" y="1195388"/>
              </a:cxn>
              <a:cxn ang="0">
                <a:pos x="0" y="597694"/>
              </a:cxn>
              <a:cxn ang="0">
                <a:pos x="0" y="597694"/>
              </a:cxn>
              <a:cxn ang="0">
                <a:pos x="597694" y="1195388"/>
              </a:cxn>
              <a:cxn ang="0">
                <a:pos x="1195387" y="597694"/>
              </a:cxn>
              <a:cxn ang="0">
                <a:pos x="597694" y="0"/>
              </a:cxn>
              <a:cxn ang="0">
                <a:pos x="0" y="597694"/>
              </a:cxn>
            </a:cxnLst>
            <a:pathLst>
              <a:path w="1032344" h="1032344">
                <a:moveTo>
                  <a:pt x="0" y="516172"/>
                </a:moveTo>
                <a:cubicBezTo>
                  <a:pt x="0" y="231098"/>
                  <a:pt x="231098" y="0"/>
                  <a:pt x="516172" y="0"/>
                </a:cubicBezTo>
                <a:cubicBezTo>
                  <a:pt x="801246" y="0"/>
                  <a:pt x="1032344" y="231098"/>
                  <a:pt x="1032344" y="516172"/>
                </a:cubicBezTo>
                <a:cubicBezTo>
                  <a:pt x="1032344" y="801246"/>
                  <a:pt x="801246" y="1032344"/>
                  <a:pt x="516172" y="1032344"/>
                </a:cubicBezTo>
                <a:cubicBezTo>
                  <a:pt x="231098" y="1032344"/>
                  <a:pt x="0" y="801246"/>
                  <a:pt x="0" y="516172"/>
                </a:cubicBezTo>
                <a:close/>
                <a:moveTo>
                  <a:pt x="0" y="516172"/>
                </a:moveTo>
                <a:cubicBezTo>
                  <a:pt x="0" y="801246"/>
                  <a:pt x="231098" y="1032344"/>
                  <a:pt x="516172" y="1032344"/>
                </a:cubicBezTo>
                <a:cubicBezTo>
                  <a:pt x="801246" y="1032344"/>
                  <a:pt x="1032344" y="801246"/>
                  <a:pt x="1032344" y="516172"/>
                </a:cubicBezTo>
                <a:cubicBezTo>
                  <a:pt x="1032344" y="231098"/>
                  <a:pt x="801246" y="0"/>
                  <a:pt x="516172" y="0"/>
                </a:cubicBezTo>
                <a:cubicBezTo>
                  <a:pt x="231098" y="0"/>
                  <a:pt x="0" y="231098"/>
                  <a:pt x="0" y="51617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12700" cap="flat" cmpd="sng">
            <a:solidFill>
              <a:srgbClr val="BFBFBF">
                <a:alpha val="67999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171" name="同心圆 18"/>
          <p:cNvSpPr/>
          <p:nvPr/>
        </p:nvSpPr>
        <p:spPr>
          <a:xfrm>
            <a:off x="5595938" y="2686050"/>
            <a:ext cx="795337" cy="795338"/>
          </a:xfrm>
          <a:custGeom>
            <a:avLst/>
            <a:gdLst/>
            <a:ahLst/>
            <a:cxnLst>
              <a:cxn ang="0">
                <a:pos x="0" y="397670"/>
              </a:cxn>
              <a:cxn ang="0">
                <a:pos x="397669" y="0"/>
              </a:cxn>
              <a:cxn ang="0">
                <a:pos x="795337" y="397670"/>
              </a:cxn>
              <a:cxn ang="0">
                <a:pos x="397669" y="795339"/>
              </a:cxn>
              <a:cxn ang="0">
                <a:pos x="0" y="397670"/>
              </a:cxn>
              <a:cxn ang="0">
                <a:pos x="0" y="397670"/>
              </a:cxn>
              <a:cxn ang="0">
                <a:pos x="397669" y="795339"/>
              </a:cxn>
              <a:cxn ang="0">
                <a:pos x="795337" y="397670"/>
              </a:cxn>
              <a:cxn ang="0">
                <a:pos x="397669" y="0"/>
              </a:cxn>
              <a:cxn ang="0">
                <a:pos x="0" y="397670"/>
              </a:cxn>
            </a:cxnLst>
            <a:pathLst>
              <a:path w="687514" h="687513">
                <a:moveTo>
                  <a:pt x="0" y="343757"/>
                </a:moveTo>
                <a:cubicBezTo>
                  <a:pt x="0" y="153905"/>
                  <a:pt x="153905" y="0"/>
                  <a:pt x="343757" y="0"/>
                </a:cubicBezTo>
                <a:cubicBezTo>
                  <a:pt x="533609" y="0"/>
                  <a:pt x="687514" y="153905"/>
                  <a:pt x="687514" y="343757"/>
                </a:cubicBezTo>
                <a:cubicBezTo>
                  <a:pt x="687514" y="533609"/>
                  <a:pt x="533609" y="687514"/>
                  <a:pt x="343757" y="687514"/>
                </a:cubicBezTo>
                <a:cubicBezTo>
                  <a:pt x="153905" y="687514"/>
                  <a:pt x="0" y="533609"/>
                  <a:pt x="0" y="343757"/>
                </a:cubicBezTo>
                <a:close/>
                <a:moveTo>
                  <a:pt x="0" y="343757"/>
                </a:moveTo>
                <a:cubicBezTo>
                  <a:pt x="0" y="533609"/>
                  <a:pt x="153905" y="687514"/>
                  <a:pt x="343757" y="687514"/>
                </a:cubicBezTo>
                <a:cubicBezTo>
                  <a:pt x="533609" y="687514"/>
                  <a:pt x="687514" y="533609"/>
                  <a:pt x="687514" y="343757"/>
                </a:cubicBezTo>
                <a:cubicBezTo>
                  <a:pt x="687514" y="153905"/>
                  <a:pt x="533609" y="0"/>
                  <a:pt x="343757" y="0"/>
                </a:cubicBezTo>
                <a:cubicBezTo>
                  <a:pt x="153905" y="0"/>
                  <a:pt x="0" y="153905"/>
                  <a:pt x="0" y="343757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12700" cap="flat" cmpd="sng">
            <a:solidFill>
              <a:srgbClr val="BFBFBF">
                <a:alpha val="67999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172" name="同心圆 19"/>
          <p:cNvSpPr/>
          <p:nvPr/>
        </p:nvSpPr>
        <p:spPr>
          <a:xfrm>
            <a:off x="5710238" y="2800350"/>
            <a:ext cx="566737" cy="568325"/>
          </a:xfrm>
          <a:custGeom>
            <a:avLst/>
            <a:gdLst/>
            <a:ahLst/>
            <a:cxnLst>
              <a:cxn ang="0">
                <a:pos x="0" y="284163"/>
              </a:cxn>
              <a:cxn ang="0">
                <a:pos x="283369" y="0"/>
              </a:cxn>
              <a:cxn ang="0">
                <a:pos x="566738" y="284163"/>
              </a:cxn>
              <a:cxn ang="0">
                <a:pos x="283369" y="568326"/>
              </a:cxn>
              <a:cxn ang="0">
                <a:pos x="0" y="284163"/>
              </a:cxn>
              <a:cxn ang="0">
                <a:pos x="0" y="284163"/>
              </a:cxn>
              <a:cxn ang="0">
                <a:pos x="283369" y="568326"/>
              </a:cxn>
              <a:cxn ang="0">
                <a:pos x="566738" y="284163"/>
              </a:cxn>
              <a:cxn ang="0">
                <a:pos x="283369" y="0"/>
              </a:cxn>
              <a:cxn ang="0">
                <a:pos x="0" y="284163"/>
              </a:cxn>
            </a:cxnLst>
            <a:pathLst>
              <a:path w="490223" h="490223">
                <a:moveTo>
                  <a:pt x="0" y="245112"/>
                </a:moveTo>
                <a:cubicBezTo>
                  <a:pt x="0" y="109740"/>
                  <a:pt x="109740" y="0"/>
                  <a:pt x="245112" y="0"/>
                </a:cubicBezTo>
                <a:cubicBezTo>
                  <a:pt x="380484" y="0"/>
                  <a:pt x="490224" y="109740"/>
                  <a:pt x="490224" y="245112"/>
                </a:cubicBezTo>
                <a:cubicBezTo>
                  <a:pt x="490224" y="380484"/>
                  <a:pt x="380484" y="490224"/>
                  <a:pt x="245112" y="490224"/>
                </a:cubicBezTo>
                <a:cubicBezTo>
                  <a:pt x="109740" y="490224"/>
                  <a:pt x="0" y="380484"/>
                  <a:pt x="0" y="245112"/>
                </a:cubicBezTo>
                <a:close/>
                <a:moveTo>
                  <a:pt x="0" y="245112"/>
                </a:moveTo>
                <a:cubicBezTo>
                  <a:pt x="0" y="380484"/>
                  <a:pt x="109740" y="490224"/>
                  <a:pt x="245112" y="490224"/>
                </a:cubicBezTo>
                <a:cubicBezTo>
                  <a:pt x="380484" y="490224"/>
                  <a:pt x="490224" y="380484"/>
                  <a:pt x="490224" y="245112"/>
                </a:cubicBezTo>
                <a:cubicBezTo>
                  <a:pt x="490224" y="109740"/>
                  <a:pt x="380484" y="0"/>
                  <a:pt x="245112" y="0"/>
                </a:cubicBezTo>
                <a:cubicBezTo>
                  <a:pt x="109740" y="0"/>
                  <a:pt x="0" y="109740"/>
                  <a:pt x="0" y="24511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12700" cap="flat" cmpd="sng">
            <a:solidFill>
              <a:srgbClr val="BFBFBF">
                <a:alpha val="67999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cxnSp>
        <p:nvCxnSpPr>
          <p:cNvPr id="7173" name="直接连接符 21"/>
          <p:cNvCxnSpPr/>
          <p:nvPr/>
        </p:nvCxnSpPr>
        <p:spPr>
          <a:xfrm>
            <a:off x="5218113" y="2419350"/>
            <a:ext cx="1543050" cy="0"/>
          </a:xfrm>
          <a:prstGeom prst="line">
            <a:avLst/>
          </a:prstGeom>
          <a:ln w="6350" cap="flat" cmpd="sng">
            <a:solidFill>
              <a:srgbClr val="BFBFB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7174" name="直接连接符 23"/>
          <p:cNvCxnSpPr/>
          <p:nvPr/>
        </p:nvCxnSpPr>
        <p:spPr>
          <a:xfrm>
            <a:off x="5229225" y="3748088"/>
            <a:ext cx="1524000" cy="0"/>
          </a:xfrm>
          <a:prstGeom prst="line">
            <a:avLst/>
          </a:prstGeom>
          <a:ln w="6350" cap="flat" cmpd="sng">
            <a:solidFill>
              <a:srgbClr val="BFBFB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7175" name="直接连接符 25"/>
          <p:cNvCxnSpPr/>
          <p:nvPr/>
        </p:nvCxnSpPr>
        <p:spPr>
          <a:xfrm>
            <a:off x="5334000" y="2324100"/>
            <a:ext cx="0" cy="1511300"/>
          </a:xfrm>
          <a:prstGeom prst="line">
            <a:avLst/>
          </a:prstGeom>
          <a:ln w="6350" cap="flat" cmpd="sng">
            <a:solidFill>
              <a:srgbClr val="BFBFB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7176" name="直接连接符 27"/>
          <p:cNvCxnSpPr/>
          <p:nvPr/>
        </p:nvCxnSpPr>
        <p:spPr>
          <a:xfrm>
            <a:off x="6656388" y="2328863"/>
            <a:ext cx="0" cy="1514475"/>
          </a:xfrm>
          <a:prstGeom prst="line">
            <a:avLst/>
          </a:prstGeom>
          <a:ln w="6350" cap="flat" cmpd="sng">
            <a:solidFill>
              <a:srgbClr val="BFBFB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7177" name="圆角矩形 28"/>
          <p:cNvSpPr/>
          <p:nvPr/>
        </p:nvSpPr>
        <p:spPr>
          <a:xfrm>
            <a:off x="5229225" y="2324100"/>
            <a:ext cx="1531938" cy="1519238"/>
          </a:xfrm>
          <a:prstGeom prst="roundRect">
            <a:avLst>
              <a:gd name="adj" fmla="val 22565"/>
            </a:avLst>
          </a:prstGeom>
          <a:noFill/>
          <a:ln w="12700" cap="flat" cmpd="sng">
            <a:solidFill>
              <a:srgbClr val="BFBFB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cxnSp>
        <p:nvCxnSpPr>
          <p:cNvPr id="7178" name="直接连接符 32"/>
          <p:cNvCxnSpPr/>
          <p:nvPr/>
        </p:nvCxnSpPr>
        <p:spPr>
          <a:xfrm>
            <a:off x="5229225" y="2314575"/>
            <a:ext cx="1517650" cy="1528763"/>
          </a:xfrm>
          <a:prstGeom prst="line">
            <a:avLst/>
          </a:prstGeom>
          <a:ln w="6350" cap="flat" cmpd="sng">
            <a:solidFill>
              <a:srgbClr val="BFBFB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7179" name="直接连接符 34"/>
          <p:cNvCxnSpPr/>
          <p:nvPr/>
        </p:nvCxnSpPr>
        <p:spPr>
          <a:xfrm flipV="1">
            <a:off x="5229225" y="2317750"/>
            <a:ext cx="1528763" cy="1528763"/>
          </a:xfrm>
          <a:prstGeom prst="line">
            <a:avLst/>
          </a:prstGeom>
          <a:ln w="6350" cap="flat" cmpd="sng">
            <a:solidFill>
              <a:srgbClr val="BFBFB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7180" name="直接连接符 36"/>
          <p:cNvCxnSpPr/>
          <p:nvPr/>
        </p:nvCxnSpPr>
        <p:spPr>
          <a:xfrm>
            <a:off x="5710238" y="2324100"/>
            <a:ext cx="0" cy="1514475"/>
          </a:xfrm>
          <a:prstGeom prst="line">
            <a:avLst/>
          </a:prstGeom>
          <a:ln w="6350" cap="flat" cmpd="sng">
            <a:solidFill>
              <a:srgbClr val="BFBFB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7181" name="直接连接符 38"/>
          <p:cNvCxnSpPr>
            <a:endCxn id="7177" idx="2"/>
          </p:cNvCxnSpPr>
          <p:nvPr/>
        </p:nvCxnSpPr>
        <p:spPr>
          <a:xfrm>
            <a:off x="5984875" y="2317750"/>
            <a:ext cx="9525" cy="1525588"/>
          </a:xfrm>
          <a:prstGeom prst="line">
            <a:avLst/>
          </a:prstGeom>
          <a:ln w="6350" cap="flat" cmpd="sng">
            <a:solidFill>
              <a:srgbClr val="BFBFB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7182" name="直接连接符 40"/>
          <p:cNvCxnSpPr/>
          <p:nvPr/>
        </p:nvCxnSpPr>
        <p:spPr>
          <a:xfrm>
            <a:off x="6270625" y="2324100"/>
            <a:ext cx="0" cy="1522413"/>
          </a:xfrm>
          <a:prstGeom prst="line">
            <a:avLst/>
          </a:prstGeom>
          <a:ln w="6350" cap="flat" cmpd="sng">
            <a:solidFill>
              <a:srgbClr val="BFBFB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7183" name="直接连接符 42"/>
          <p:cNvCxnSpPr/>
          <p:nvPr/>
        </p:nvCxnSpPr>
        <p:spPr>
          <a:xfrm>
            <a:off x="5229225" y="2800350"/>
            <a:ext cx="1531938" cy="0"/>
          </a:xfrm>
          <a:prstGeom prst="line">
            <a:avLst/>
          </a:prstGeom>
          <a:ln w="6350" cap="flat" cmpd="sng">
            <a:solidFill>
              <a:srgbClr val="BFBFB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7184" name="直接连接符 44"/>
          <p:cNvCxnSpPr>
            <a:stCxn id="7177" idx="1"/>
            <a:endCxn id="7177" idx="3"/>
          </p:cNvCxnSpPr>
          <p:nvPr/>
        </p:nvCxnSpPr>
        <p:spPr>
          <a:xfrm>
            <a:off x="5229225" y="3084513"/>
            <a:ext cx="1531938" cy="0"/>
          </a:xfrm>
          <a:prstGeom prst="line">
            <a:avLst/>
          </a:prstGeom>
          <a:ln w="6350" cap="flat" cmpd="sng">
            <a:solidFill>
              <a:srgbClr val="BFBFB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7185" name="直接连接符 46"/>
          <p:cNvCxnSpPr/>
          <p:nvPr/>
        </p:nvCxnSpPr>
        <p:spPr>
          <a:xfrm>
            <a:off x="5229225" y="3368675"/>
            <a:ext cx="1528763" cy="0"/>
          </a:xfrm>
          <a:prstGeom prst="line">
            <a:avLst/>
          </a:prstGeom>
          <a:ln w="6350" cap="flat" cmpd="sng">
            <a:solidFill>
              <a:srgbClr val="BFBFBF">
                <a:alpha val="67999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7186" name="圆角矩形 6"/>
          <p:cNvSpPr/>
          <p:nvPr/>
        </p:nvSpPr>
        <p:spPr>
          <a:xfrm rot="2760000">
            <a:off x="5489575" y="2700338"/>
            <a:ext cx="552450" cy="317500"/>
          </a:xfrm>
          <a:prstGeom prst="roundRect">
            <a:avLst>
              <a:gd name="adj" fmla="val 50000"/>
            </a:avLst>
          </a:prstGeom>
          <a:solidFill>
            <a:srgbClr val="FE6F46">
              <a:alpha val="75000"/>
            </a:srgbClr>
          </a:solidFill>
          <a:ln w="9525">
            <a:noFill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7187" name="圆角矩形 10"/>
          <p:cNvSpPr/>
          <p:nvPr/>
        </p:nvSpPr>
        <p:spPr>
          <a:xfrm>
            <a:off x="5395913" y="292735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 w="9525">
            <a:noFill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7188" name="圆角矩形 11"/>
          <p:cNvSpPr/>
          <p:nvPr/>
        </p:nvSpPr>
        <p:spPr>
          <a:xfrm rot="18840000">
            <a:off x="5489575" y="3152775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A382C4">
              <a:alpha val="75000"/>
            </a:srgbClr>
          </a:solidFill>
          <a:ln w="9525">
            <a:noFill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7189" name="圆角矩形 12"/>
          <p:cNvSpPr/>
          <p:nvPr/>
        </p:nvSpPr>
        <p:spPr>
          <a:xfrm rot="16200000">
            <a:off x="5710238" y="3243263"/>
            <a:ext cx="552450" cy="314325"/>
          </a:xfrm>
          <a:prstGeom prst="roundRect">
            <a:avLst>
              <a:gd name="adj" fmla="val 50000"/>
            </a:avLst>
          </a:prstGeom>
          <a:solidFill>
            <a:srgbClr val="87ADD6">
              <a:alpha val="75000"/>
            </a:srgbClr>
          </a:solidFill>
          <a:ln w="9525">
            <a:noFill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7190" name="圆角矩形 13"/>
          <p:cNvSpPr/>
          <p:nvPr/>
        </p:nvSpPr>
        <p:spPr>
          <a:xfrm rot="8040000">
            <a:off x="6054725" y="3035300"/>
            <a:ext cx="317500" cy="552450"/>
          </a:xfrm>
          <a:prstGeom prst="roundRect">
            <a:avLst>
              <a:gd name="adj" fmla="val 50000"/>
            </a:avLst>
          </a:prstGeom>
          <a:solidFill>
            <a:srgbClr val="7CC182">
              <a:alpha val="75000"/>
            </a:srgbClr>
          </a:solidFill>
          <a:ln w="9525">
            <a:noFill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7191" name="圆角矩形 14"/>
          <p:cNvSpPr/>
          <p:nvPr/>
        </p:nvSpPr>
        <p:spPr>
          <a:xfrm rot="10800000">
            <a:off x="6037263" y="292100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 w="9525">
            <a:noFill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7192" name="圆角矩形 16"/>
          <p:cNvSpPr/>
          <p:nvPr/>
        </p:nvSpPr>
        <p:spPr>
          <a:xfrm rot="5400000">
            <a:off x="5708650" y="2600325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FCAF00">
              <a:alpha val="75000"/>
            </a:srgbClr>
          </a:solidFill>
          <a:ln w="9525">
            <a:noFill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7193" name="圆角矩形 15"/>
          <p:cNvSpPr/>
          <p:nvPr/>
        </p:nvSpPr>
        <p:spPr>
          <a:xfrm rot="8100000">
            <a:off x="5946775" y="2701925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F1EB00">
              <a:alpha val="75000"/>
            </a:srgbClr>
          </a:solidFill>
          <a:ln w="9525">
            <a:noFill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7194" name="文本框 49"/>
          <p:cNvSpPr txBox="1"/>
          <p:nvPr/>
        </p:nvSpPr>
        <p:spPr>
          <a:xfrm>
            <a:off x="5095875" y="3921125"/>
            <a:ext cx="1885950" cy="57943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3200" dirty="0">
                <a:solidFill>
                  <a:srgbClr val="595959"/>
                </a:solidFill>
                <a:latin typeface="微软雅黑" pitchFamily="2" charset="-122"/>
                <a:ea typeface="微软雅黑" pitchFamily="2" charset="-122"/>
              </a:rPr>
              <a:t>谢谢观看</a:t>
            </a:r>
            <a:endParaRPr lang="zh-CN" altLang="en-US" sz="3200" dirty="0">
              <a:solidFill>
                <a:srgbClr val="595959"/>
              </a:solidFill>
              <a:latin typeface="微软雅黑" pitchFamily="2" charset="-122"/>
              <a:ea typeface="微软雅黑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98" name="组合 4097"/>
          <p:cNvGrpSpPr/>
          <p:nvPr/>
        </p:nvGrpSpPr>
        <p:grpSpPr>
          <a:xfrm>
            <a:off x="1150938" y="769938"/>
            <a:ext cx="1792287" cy="1779587"/>
            <a:chOff x="0" y="0"/>
            <a:chExt cx="5237019" cy="5201394"/>
          </a:xfrm>
        </p:grpSpPr>
        <p:sp>
          <p:nvSpPr>
            <p:cNvPr id="4099" name="同心圆 17"/>
            <p:cNvSpPr/>
            <p:nvPr/>
          </p:nvSpPr>
          <p:spPr>
            <a:xfrm>
              <a:off x="603230" y="583300"/>
              <a:ext cx="4057199" cy="4057199"/>
            </a:xfrm>
            <a:custGeom>
              <a:avLst/>
              <a:gdLst/>
              <a:ahLst/>
              <a:cxnLst>
                <a:cxn ang="0">
                  <a:pos x="0" y="2028600"/>
                </a:cxn>
                <a:cxn ang="0">
                  <a:pos x="2028600" y="0"/>
                </a:cxn>
                <a:cxn ang="0">
                  <a:pos x="4057200" y="2028600"/>
                </a:cxn>
                <a:cxn ang="0">
                  <a:pos x="2028600" y="4057200"/>
                </a:cxn>
                <a:cxn ang="0">
                  <a:pos x="0" y="2028600"/>
                </a:cxn>
                <a:cxn ang="0">
                  <a:pos x="0" y="2028600"/>
                </a:cxn>
                <a:cxn ang="0">
                  <a:pos x="2028600" y="4057200"/>
                </a:cxn>
                <a:cxn ang="0">
                  <a:pos x="4057200" y="2028600"/>
                </a:cxn>
                <a:cxn ang="0">
                  <a:pos x="2028600" y="0"/>
                </a:cxn>
                <a:cxn ang="0">
                  <a:pos x="0" y="2028600"/>
                </a:cxn>
              </a:cxnLst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>
                <a:alpha val="100000"/>
              </a:schemeClr>
            </a:solidFill>
            <a:ln w="3175" cap="flat" cmpd="sng">
              <a:solidFill>
                <a:srgbClr val="BFBFBF">
                  <a:alpha val="5699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同心圆 18"/>
            <p:cNvSpPr/>
            <p:nvPr/>
          </p:nvSpPr>
          <p:spPr>
            <a:xfrm>
              <a:off x="1280849" y="1259947"/>
              <a:ext cx="2701987" cy="2701987"/>
            </a:xfrm>
            <a:custGeom>
              <a:avLst/>
              <a:gdLst/>
              <a:ahLst/>
              <a:cxnLst>
                <a:cxn ang="0">
                  <a:pos x="0" y="1350994"/>
                </a:cxn>
                <a:cxn ang="0">
                  <a:pos x="1350994" y="0"/>
                </a:cxn>
                <a:cxn ang="0">
                  <a:pos x="2701988" y="1350994"/>
                </a:cxn>
                <a:cxn ang="0">
                  <a:pos x="1350994" y="2701988"/>
                </a:cxn>
                <a:cxn ang="0">
                  <a:pos x="0" y="1350994"/>
                </a:cxn>
                <a:cxn ang="0">
                  <a:pos x="0" y="1350994"/>
                </a:cxn>
                <a:cxn ang="0">
                  <a:pos x="1350994" y="2701988"/>
                </a:cxn>
                <a:cxn ang="0">
                  <a:pos x="2701988" y="1350994"/>
                </a:cxn>
                <a:cxn ang="0">
                  <a:pos x="1350994" y="0"/>
                </a:cxn>
                <a:cxn ang="0">
                  <a:pos x="0" y="1350994"/>
                </a:cxn>
              </a:cxnLst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>
                <a:alpha val="100000"/>
              </a:schemeClr>
            </a:solidFill>
            <a:ln w="3175" cap="flat" cmpd="sng">
              <a:solidFill>
                <a:srgbClr val="BFBFBF">
                  <a:alpha val="5699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同心圆 19"/>
            <p:cNvSpPr/>
            <p:nvPr/>
          </p:nvSpPr>
          <p:spPr>
            <a:xfrm>
              <a:off x="1669638" y="1650882"/>
              <a:ext cx="1926617" cy="1926617"/>
            </a:xfrm>
            <a:custGeom>
              <a:avLst/>
              <a:gdLst/>
              <a:ahLst/>
              <a:cxnLst>
                <a:cxn ang="0">
                  <a:pos x="0" y="963309"/>
                </a:cxn>
                <a:cxn ang="0">
                  <a:pos x="963309" y="0"/>
                </a:cxn>
                <a:cxn ang="0">
                  <a:pos x="1926618" y="963309"/>
                </a:cxn>
                <a:cxn ang="0">
                  <a:pos x="963309" y="1926618"/>
                </a:cxn>
                <a:cxn ang="0">
                  <a:pos x="0" y="963309"/>
                </a:cxn>
                <a:cxn ang="0">
                  <a:pos x="0" y="963309"/>
                </a:cxn>
                <a:cxn ang="0">
                  <a:pos x="963309" y="1926618"/>
                </a:cxn>
                <a:cxn ang="0">
                  <a:pos x="1926618" y="963309"/>
                </a:cxn>
                <a:cxn ang="0">
                  <a:pos x="963309" y="0"/>
                </a:cxn>
                <a:cxn ang="0">
                  <a:pos x="0" y="963309"/>
                </a:cxn>
              </a:cxnLst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>
                <a:alpha val="100000"/>
              </a:schemeClr>
            </a:solidFill>
            <a:ln w="3175" cap="flat" cmpd="sng">
              <a:solidFill>
                <a:srgbClr val="BFBFBF">
                  <a:alpha val="5699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cxnSp>
          <p:nvCxnSpPr>
            <p:cNvPr id="4102" name="直接连接符 21"/>
            <p:cNvCxnSpPr/>
            <p:nvPr/>
          </p:nvCxnSpPr>
          <p:spPr>
            <a:xfrm>
              <a:off x="0" y="359879"/>
              <a:ext cx="5237019" cy="0"/>
            </a:xfrm>
            <a:prstGeom prst="line">
              <a:avLst/>
            </a:prstGeom>
            <a:ln w="3175" cap="flat" cmpd="sng">
              <a:solidFill>
                <a:srgbClr val="BFBFBF">
                  <a:alpha val="56999"/>
                </a:srgb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4103" name="直接连接符 23"/>
            <p:cNvCxnSpPr/>
            <p:nvPr/>
          </p:nvCxnSpPr>
          <p:spPr>
            <a:xfrm>
              <a:off x="35626" y="4868883"/>
              <a:ext cx="5177642" cy="0"/>
            </a:xfrm>
            <a:prstGeom prst="line">
              <a:avLst/>
            </a:prstGeom>
            <a:ln w="3175" cap="flat" cmpd="sng">
              <a:solidFill>
                <a:srgbClr val="BFBFBF">
                  <a:alpha val="56999"/>
                </a:srgb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4104" name="直接连接符 25"/>
            <p:cNvCxnSpPr/>
            <p:nvPr/>
          </p:nvCxnSpPr>
          <p:spPr>
            <a:xfrm>
              <a:off x="391886" y="35627"/>
              <a:ext cx="0" cy="5130140"/>
            </a:xfrm>
            <a:prstGeom prst="line">
              <a:avLst/>
            </a:prstGeom>
            <a:ln w="3175" cap="flat" cmpd="sng">
              <a:solidFill>
                <a:srgbClr val="BFBFBF">
                  <a:alpha val="56999"/>
                </a:srgb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4105" name="直接连接符 27"/>
            <p:cNvCxnSpPr/>
            <p:nvPr/>
          </p:nvCxnSpPr>
          <p:spPr>
            <a:xfrm>
              <a:off x="4880759" y="47502"/>
              <a:ext cx="0" cy="5142016"/>
            </a:xfrm>
            <a:prstGeom prst="line">
              <a:avLst/>
            </a:prstGeom>
            <a:ln w="3175" cap="flat" cmpd="sng">
              <a:solidFill>
                <a:srgbClr val="BFBFBF">
                  <a:alpha val="56999"/>
                </a:srgb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4106" name="圆角矩形 28"/>
            <p:cNvSpPr/>
            <p:nvPr/>
          </p:nvSpPr>
          <p:spPr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ap="flat" cmpd="sng">
              <a:solidFill>
                <a:srgbClr val="BFBFBF">
                  <a:alpha val="56999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228600" lvl="0" indent="-228600" algn="l" defTabSz="914400" eaLnBrk="0" fontAlgn="base" latinLnBrk="0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u="none" kern="1200" baseline="0">
                  <a:solidFill>
                    <a:schemeClr val="tx1"/>
                  </a:solidFill>
                  <a:latin typeface="Calibri" pitchFamily="2" charset="0"/>
                  <a:ea typeface="宋体" charset="-122"/>
                </a:defRPr>
              </a:lvl1pPr>
              <a:lvl2pPr marL="685800" lvl="1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cxnSp>
          <p:nvCxnSpPr>
            <p:cNvPr id="4107" name="直接连接符 32"/>
            <p:cNvCxnSpPr/>
            <p:nvPr/>
          </p:nvCxnSpPr>
          <p:spPr>
            <a:xfrm>
              <a:off x="35626" y="0"/>
              <a:ext cx="5153891" cy="5189517"/>
            </a:xfrm>
            <a:prstGeom prst="line">
              <a:avLst/>
            </a:prstGeom>
            <a:ln w="3175" cap="flat" cmpd="sng">
              <a:solidFill>
                <a:srgbClr val="BFBFBF">
                  <a:alpha val="56999"/>
                </a:srgb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4108" name="直接连接符 34"/>
            <p:cNvCxnSpPr/>
            <p:nvPr/>
          </p:nvCxnSpPr>
          <p:spPr>
            <a:xfrm flipV="1">
              <a:off x="35626" y="11877"/>
              <a:ext cx="5189517" cy="5189517"/>
            </a:xfrm>
            <a:prstGeom prst="line">
              <a:avLst/>
            </a:prstGeom>
            <a:ln w="3175" cap="flat" cmpd="sng">
              <a:solidFill>
                <a:srgbClr val="BFBFBF">
                  <a:alpha val="56999"/>
                </a:srgb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4109" name="直接连接符 36"/>
            <p:cNvCxnSpPr/>
            <p:nvPr/>
          </p:nvCxnSpPr>
          <p:spPr>
            <a:xfrm>
              <a:off x="1669638" y="35626"/>
              <a:ext cx="0" cy="5142016"/>
            </a:xfrm>
            <a:prstGeom prst="line">
              <a:avLst/>
            </a:prstGeom>
            <a:ln w="3175" cap="flat" cmpd="sng">
              <a:solidFill>
                <a:srgbClr val="BFBFBF">
                  <a:alpha val="56999"/>
                </a:srgb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4110" name="直接连接符 38"/>
            <p:cNvCxnSpPr>
              <a:endCxn id="4106" idx="2"/>
            </p:cNvCxnSpPr>
            <p:nvPr/>
          </p:nvCxnSpPr>
          <p:spPr>
            <a:xfrm>
              <a:off x="2600697" y="11877"/>
              <a:ext cx="35626" cy="5177640"/>
            </a:xfrm>
            <a:prstGeom prst="line">
              <a:avLst/>
            </a:prstGeom>
            <a:ln w="3175" cap="flat" cmpd="sng">
              <a:solidFill>
                <a:srgbClr val="BFBFBF">
                  <a:alpha val="56999"/>
                </a:srgb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4111" name="直接连接符 40"/>
            <p:cNvCxnSpPr/>
            <p:nvPr/>
          </p:nvCxnSpPr>
          <p:spPr>
            <a:xfrm>
              <a:off x="3572505" y="35626"/>
              <a:ext cx="0" cy="5165768"/>
            </a:xfrm>
            <a:prstGeom prst="line">
              <a:avLst/>
            </a:prstGeom>
            <a:ln w="3175" cap="flat" cmpd="sng">
              <a:solidFill>
                <a:srgbClr val="BFBFBF">
                  <a:alpha val="56999"/>
                </a:srgb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4112" name="直接连接符 42"/>
            <p:cNvCxnSpPr/>
            <p:nvPr/>
          </p:nvCxnSpPr>
          <p:spPr>
            <a:xfrm>
              <a:off x="35626" y="1650882"/>
              <a:ext cx="5201393" cy="0"/>
            </a:xfrm>
            <a:prstGeom prst="line">
              <a:avLst/>
            </a:prstGeom>
            <a:ln w="3175" cap="flat" cmpd="sng">
              <a:solidFill>
                <a:srgbClr val="BFBFBF">
                  <a:alpha val="56999"/>
                </a:srgb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4113" name="直接连接符 44"/>
            <p:cNvCxnSpPr>
              <a:stCxn id="4106" idx="1"/>
              <a:endCxn id="4106" idx="3"/>
            </p:cNvCxnSpPr>
            <p:nvPr/>
          </p:nvCxnSpPr>
          <p:spPr>
            <a:xfrm>
              <a:off x="35627" y="2612572"/>
              <a:ext cx="5201392" cy="0"/>
            </a:xfrm>
            <a:prstGeom prst="line">
              <a:avLst/>
            </a:prstGeom>
            <a:ln w="3175" cap="flat" cmpd="sng">
              <a:solidFill>
                <a:srgbClr val="BFBFBF">
                  <a:alpha val="56999"/>
                </a:srgb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4114" name="直接连接符 46"/>
            <p:cNvCxnSpPr/>
            <p:nvPr/>
          </p:nvCxnSpPr>
          <p:spPr>
            <a:xfrm>
              <a:off x="35626" y="3577499"/>
              <a:ext cx="5189517" cy="0"/>
            </a:xfrm>
            <a:prstGeom prst="line">
              <a:avLst/>
            </a:prstGeom>
            <a:ln w="3175" cap="flat" cmpd="sng">
              <a:solidFill>
                <a:srgbClr val="BFBFBF">
                  <a:alpha val="56999"/>
                </a:srgbClr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4115" name="文本框 49"/>
          <p:cNvSpPr txBox="1"/>
          <p:nvPr/>
        </p:nvSpPr>
        <p:spPr>
          <a:xfrm>
            <a:off x="1252538" y="1192213"/>
            <a:ext cx="1630362" cy="9144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5400" dirty="0">
                <a:solidFill>
                  <a:srgbClr val="595959"/>
                </a:solidFill>
                <a:latin typeface="微软雅黑" pitchFamily="2" charset="-122"/>
                <a:ea typeface="微软雅黑" pitchFamily="2" charset="-122"/>
              </a:rPr>
              <a:t>目录</a:t>
            </a:r>
            <a:endParaRPr lang="zh-CN" altLang="en-US" sz="5400" dirty="0">
              <a:solidFill>
                <a:srgbClr val="595959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4116" name="文本框 1"/>
          <p:cNvSpPr txBox="1"/>
          <p:nvPr/>
        </p:nvSpPr>
        <p:spPr>
          <a:xfrm>
            <a:off x="1860550" y="3016250"/>
            <a:ext cx="409575" cy="584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x-none" sz="3200" dirty="0">
                <a:solidFill>
                  <a:srgbClr val="404040"/>
                </a:solidFill>
              </a:rPr>
              <a:t>1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cxnSp>
        <p:nvCxnSpPr>
          <p:cNvPr id="4117" name="直接连接符 35"/>
          <p:cNvCxnSpPr/>
          <p:nvPr/>
        </p:nvCxnSpPr>
        <p:spPr>
          <a:xfrm flipH="1">
            <a:off x="1930400" y="3160713"/>
            <a:ext cx="476250" cy="581025"/>
          </a:xfrm>
          <a:prstGeom prst="line">
            <a:avLst/>
          </a:prstGeom>
          <a:ln w="12700" cap="flat" cmpd="sng">
            <a:solidFill>
              <a:srgbClr val="595959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4118" name="文本框 7"/>
          <p:cNvSpPr txBox="1"/>
          <p:nvPr/>
        </p:nvSpPr>
        <p:spPr>
          <a:xfrm>
            <a:off x="2432685" y="3362008"/>
            <a:ext cx="2065338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功能</a:t>
            </a:r>
            <a:endParaRPr lang="zh-CN"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4119" name="文本框 27"/>
          <p:cNvSpPr txBox="1"/>
          <p:nvPr/>
        </p:nvSpPr>
        <p:spPr>
          <a:xfrm>
            <a:off x="5111750" y="3016250"/>
            <a:ext cx="409575" cy="584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x-none" sz="3200" dirty="0">
                <a:solidFill>
                  <a:srgbClr val="404040"/>
                </a:solidFill>
              </a:rPr>
              <a:t>2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cxnSp>
        <p:nvCxnSpPr>
          <p:cNvPr id="4120" name="直接连接符 43"/>
          <p:cNvCxnSpPr/>
          <p:nvPr/>
        </p:nvCxnSpPr>
        <p:spPr>
          <a:xfrm flipH="1">
            <a:off x="5183188" y="3160713"/>
            <a:ext cx="476250" cy="581025"/>
          </a:xfrm>
          <a:prstGeom prst="line">
            <a:avLst/>
          </a:prstGeom>
          <a:ln w="12700" cap="flat" cmpd="sng">
            <a:solidFill>
              <a:srgbClr val="595959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4121" name="文本框 7"/>
          <p:cNvSpPr txBox="1"/>
          <p:nvPr/>
        </p:nvSpPr>
        <p:spPr>
          <a:xfrm>
            <a:off x="5545138" y="3370263"/>
            <a:ext cx="206375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特色</a:t>
            </a:r>
            <a:endParaRPr lang="zh-CN"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4122" name="文本框 31"/>
          <p:cNvSpPr txBox="1"/>
          <p:nvPr/>
        </p:nvSpPr>
        <p:spPr>
          <a:xfrm>
            <a:off x="8158163" y="3016250"/>
            <a:ext cx="409575" cy="584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x-none" sz="3200" dirty="0">
                <a:solidFill>
                  <a:srgbClr val="404040"/>
                </a:solidFill>
              </a:rPr>
              <a:t>3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cxnSp>
        <p:nvCxnSpPr>
          <p:cNvPr id="4123" name="直接连接符 53"/>
          <p:cNvCxnSpPr/>
          <p:nvPr/>
        </p:nvCxnSpPr>
        <p:spPr>
          <a:xfrm flipH="1">
            <a:off x="8228013" y="3160713"/>
            <a:ext cx="476250" cy="581025"/>
          </a:xfrm>
          <a:prstGeom prst="line">
            <a:avLst/>
          </a:prstGeom>
          <a:ln w="12700" cap="flat" cmpd="sng">
            <a:solidFill>
              <a:srgbClr val="595959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4124" name="文本框 7"/>
          <p:cNvSpPr txBox="1"/>
          <p:nvPr/>
        </p:nvSpPr>
        <p:spPr>
          <a:xfrm>
            <a:off x="8672513" y="3362008"/>
            <a:ext cx="206375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改进</a:t>
            </a:r>
            <a:endParaRPr lang="zh-CN"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4125" name="文本框 31"/>
          <p:cNvSpPr txBox="1"/>
          <p:nvPr/>
        </p:nvSpPr>
        <p:spPr>
          <a:xfrm>
            <a:off x="2168525" y="4105275"/>
            <a:ext cx="2316163" cy="30670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sz="1400" dirty="0"/>
              <a:t>登录、注册、生成</a:t>
            </a:r>
            <a:r>
              <a:rPr lang="en-US" altLang="zh-CN" sz="1400" dirty="0"/>
              <a:t>……</a:t>
            </a:r>
            <a:endParaRPr lang="en-US" altLang="zh-CN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文本框 1"/>
          <p:cNvSpPr txBox="1"/>
          <p:nvPr/>
        </p:nvSpPr>
        <p:spPr>
          <a:xfrm>
            <a:off x="1746250" y="2128838"/>
            <a:ext cx="409575" cy="584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x-none" sz="3200" dirty="0">
                <a:solidFill>
                  <a:srgbClr val="404040"/>
                </a:solidFill>
              </a:rPr>
              <a:t>1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sp>
        <p:nvSpPr>
          <p:cNvPr id="5123" name="文本框 7"/>
          <p:cNvSpPr txBox="1"/>
          <p:nvPr/>
        </p:nvSpPr>
        <p:spPr>
          <a:xfrm>
            <a:off x="2259013" y="1847850"/>
            <a:ext cx="2065337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快速扫描</a:t>
            </a:r>
            <a:endParaRPr lang="zh-CN" altLang="en-US"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5124" name="空心弧 2"/>
          <p:cNvSpPr/>
          <p:nvPr/>
        </p:nvSpPr>
        <p:spPr>
          <a:xfrm rot="5400000">
            <a:off x="5051425" y="1885950"/>
            <a:ext cx="1858963" cy="1858963"/>
          </a:xfrm>
          <a:custGeom>
            <a:avLst/>
            <a:gdLst/>
            <a:ahLst/>
            <a:cxnLst>
              <a:cxn ang="0">
                <a:pos x="628567" y="1808905"/>
              </a:cxn>
              <a:cxn ang="0">
                <a:pos x="22184" y="727619"/>
              </a:cxn>
              <a:cxn ang="0">
                <a:pos x="1029817" y="5430"/>
              </a:cxn>
              <a:cxn ang="0">
                <a:pos x="1858961" y="927060"/>
              </a:cxn>
              <a:cxn ang="0">
                <a:pos x="1858960" y="927061"/>
              </a:cxn>
              <a:cxn ang="0">
                <a:pos x="1029816" y="5431"/>
              </a:cxn>
              <a:cxn ang="0">
                <a:pos x="22183" y="727620"/>
              </a:cxn>
              <a:cxn ang="0">
                <a:pos x="628566" y="1808906"/>
              </a:cxn>
              <a:cxn ang="0">
                <a:pos x="628567" y="1808905"/>
              </a:cxn>
            </a:cxnLst>
            <a:pathLst>
              <a:path w="1858963" h="1858963">
                <a:moveTo>
                  <a:pt x="628567" y="1808905"/>
                </a:moveTo>
                <a:cubicBezTo>
                  <a:pt x="180492" y="1655586"/>
                  <a:pt x="-80667" y="1189895"/>
                  <a:pt x="22184" y="727619"/>
                </a:cubicBezTo>
                <a:cubicBezTo>
                  <a:pt x="125034" y="265343"/>
                  <a:pt x="559005" y="-45692"/>
                  <a:pt x="1029817" y="5430"/>
                </a:cubicBezTo>
                <a:cubicBezTo>
                  <a:pt x="1500629" y="56552"/>
                  <a:pt x="1857727" y="453482"/>
                  <a:pt x="1858961" y="927060"/>
                </a:cubicBezTo>
                <a:lnTo>
                  <a:pt x="1858960" y="927061"/>
                </a:lnTo>
                <a:cubicBezTo>
                  <a:pt x="1857727" y="453483"/>
                  <a:pt x="1500629" y="56553"/>
                  <a:pt x="1029816" y="5431"/>
                </a:cubicBezTo>
                <a:cubicBezTo>
                  <a:pt x="559004" y="-45691"/>
                  <a:pt x="125034" y="265344"/>
                  <a:pt x="22183" y="727620"/>
                </a:cubicBezTo>
                <a:cubicBezTo>
                  <a:pt x="-80667" y="1189896"/>
                  <a:pt x="180492" y="1655588"/>
                  <a:pt x="628566" y="1808906"/>
                </a:cubicBezTo>
                <a:lnTo>
                  <a:pt x="628567" y="1808905"/>
                </a:ln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125" name="空心弧 47"/>
          <p:cNvSpPr/>
          <p:nvPr/>
        </p:nvSpPr>
        <p:spPr>
          <a:xfrm rot="-5400000" flipH="1">
            <a:off x="5083175" y="3744913"/>
            <a:ext cx="1858963" cy="1858962"/>
          </a:xfrm>
          <a:custGeom>
            <a:avLst/>
            <a:gdLst/>
            <a:ahLst/>
            <a:cxnLst>
              <a:cxn ang="0">
                <a:pos x="0" y="929482"/>
              </a:cxn>
              <a:cxn ang="0">
                <a:pos x="798445" y="9283"/>
              </a:cxn>
              <a:cxn ang="0">
                <a:pos x="1822016" y="670026"/>
              </a:cxn>
              <a:cxn ang="0">
                <a:pos x="1312174" y="1776526"/>
              </a:cxn>
              <a:cxn ang="0">
                <a:pos x="1312173" y="1776525"/>
              </a:cxn>
              <a:cxn ang="0">
                <a:pos x="1822015" y="670025"/>
              </a:cxn>
              <a:cxn ang="0">
                <a:pos x="798444" y="9282"/>
              </a:cxn>
              <a:cxn ang="0">
                <a:pos x="-1" y="929481"/>
              </a:cxn>
              <a:cxn ang="0">
                <a:pos x="0" y="929482"/>
              </a:cxn>
            </a:cxnLst>
            <a:pathLst>
              <a:path w="1858963" h="1858963">
                <a:moveTo>
                  <a:pt x="0" y="929482"/>
                </a:moveTo>
                <a:cubicBezTo>
                  <a:pt x="0" y="466767"/>
                  <a:pt x="340351" y="74516"/>
                  <a:pt x="798445" y="9283"/>
                </a:cubicBezTo>
                <a:cubicBezTo>
                  <a:pt x="1256539" y="-55950"/>
                  <a:pt x="1692854" y="225703"/>
                  <a:pt x="1822017" y="670026"/>
                </a:cubicBezTo>
                <a:cubicBezTo>
                  <a:pt x="1951180" y="1114348"/>
                  <a:pt x="1733850" y="1586013"/>
                  <a:pt x="1312175" y="1776526"/>
                </a:cubicBezTo>
                <a:lnTo>
                  <a:pt x="1312174" y="1776525"/>
                </a:lnTo>
                <a:cubicBezTo>
                  <a:pt x="1733849" y="1586013"/>
                  <a:pt x="1951179" y="1114348"/>
                  <a:pt x="1822016" y="670025"/>
                </a:cubicBezTo>
                <a:cubicBezTo>
                  <a:pt x="1692853" y="225703"/>
                  <a:pt x="1256538" y="-55951"/>
                  <a:pt x="798444" y="9282"/>
                </a:cubicBezTo>
                <a:cubicBezTo>
                  <a:pt x="340350" y="74515"/>
                  <a:pt x="-1" y="466766"/>
                  <a:pt x="-1" y="929481"/>
                </a:cubicBezTo>
                <a:lnTo>
                  <a:pt x="0" y="929482"/>
                </a:ln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126" name="椭圆 3"/>
          <p:cNvSpPr/>
          <p:nvPr/>
        </p:nvSpPr>
        <p:spPr>
          <a:xfrm>
            <a:off x="5191125" y="2009775"/>
            <a:ext cx="1581150" cy="1581150"/>
          </a:xfrm>
          <a:prstGeom prst="ellipse">
            <a:avLst/>
          </a:prstGeom>
          <a:solidFill>
            <a:srgbClr val="A6A6A6"/>
          </a:solidFill>
          <a:ln w="127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5127" name="椭圆 52"/>
          <p:cNvSpPr/>
          <p:nvPr/>
        </p:nvSpPr>
        <p:spPr>
          <a:xfrm>
            <a:off x="5219700" y="3868738"/>
            <a:ext cx="1581150" cy="1581150"/>
          </a:xfrm>
          <a:prstGeom prst="ellipse">
            <a:avLst/>
          </a:prstGeom>
          <a:solidFill>
            <a:srgbClr val="F2F2F2"/>
          </a:solidFill>
          <a:ln w="12700" cap="flat" cmpd="sng">
            <a:solidFill>
              <a:srgbClr val="A6A6A6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5128" name="文本框 31"/>
          <p:cNvSpPr txBox="1"/>
          <p:nvPr/>
        </p:nvSpPr>
        <p:spPr>
          <a:xfrm>
            <a:off x="2259013" y="2522538"/>
            <a:ext cx="2603500" cy="51816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400" dirty="0"/>
              <a:t>主页中为消费者提供便捷通道，直达扫一扫</a:t>
            </a:r>
            <a:endParaRPr lang="zh-CN" altLang="en-US" sz="1400" dirty="0"/>
          </a:p>
        </p:txBody>
      </p:sp>
      <p:cxnSp>
        <p:nvCxnSpPr>
          <p:cNvPr id="5129" name="直接连接符 6"/>
          <p:cNvCxnSpPr/>
          <p:nvPr/>
        </p:nvCxnSpPr>
        <p:spPr>
          <a:xfrm>
            <a:off x="2235200" y="1924050"/>
            <a:ext cx="0" cy="992188"/>
          </a:xfrm>
          <a:prstGeom prst="line">
            <a:avLst/>
          </a:prstGeom>
          <a:ln w="12700" cap="flat" cmpd="sng">
            <a:solidFill>
              <a:srgbClr val="595959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30" name="文本框 1"/>
          <p:cNvSpPr txBox="1"/>
          <p:nvPr/>
        </p:nvSpPr>
        <p:spPr>
          <a:xfrm>
            <a:off x="7508875" y="4948238"/>
            <a:ext cx="409575" cy="584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x-none" sz="3200" dirty="0">
                <a:solidFill>
                  <a:srgbClr val="404040"/>
                </a:solidFill>
              </a:rPr>
              <a:t>2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sp>
        <p:nvSpPr>
          <p:cNvPr id="5132" name="文本框 31"/>
          <p:cNvSpPr txBox="1"/>
          <p:nvPr/>
        </p:nvSpPr>
        <p:spPr>
          <a:xfrm>
            <a:off x="8116888" y="5351463"/>
            <a:ext cx="2603500" cy="51816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sz="1400" dirty="0"/>
              <a:t>只有注册用户才能进行二维码的生成、食品信息的增加。</a:t>
            </a:r>
            <a:endParaRPr lang="zh-CN" sz="1400" dirty="0"/>
          </a:p>
        </p:txBody>
      </p:sp>
      <p:cxnSp>
        <p:nvCxnSpPr>
          <p:cNvPr id="5133" name="直接连接符 60"/>
          <p:cNvCxnSpPr/>
          <p:nvPr/>
        </p:nvCxnSpPr>
        <p:spPr>
          <a:xfrm>
            <a:off x="7997825" y="4743450"/>
            <a:ext cx="0" cy="992188"/>
          </a:xfrm>
          <a:prstGeom prst="line">
            <a:avLst/>
          </a:prstGeom>
          <a:ln w="12700" cap="flat" cmpd="sng">
            <a:solidFill>
              <a:srgbClr val="595959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5134" name="图片 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562600" y="2381250"/>
            <a:ext cx="868363" cy="86836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135" name="图片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64175" y="4140200"/>
            <a:ext cx="1093788" cy="109378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136" name="文本框 7"/>
          <p:cNvSpPr txBox="1"/>
          <p:nvPr/>
        </p:nvSpPr>
        <p:spPr>
          <a:xfrm>
            <a:off x="4398963" y="882650"/>
            <a:ext cx="3359150" cy="80899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400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功能</a:t>
            </a:r>
            <a:endParaRPr lang="zh-CN" altLang="en-US" sz="4000"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57362"/>
          <a:stretch>
            <a:fillRect/>
          </a:stretch>
        </p:blipFill>
        <p:spPr>
          <a:xfrm>
            <a:off x="7661275" y="1944370"/>
            <a:ext cx="2784475" cy="2111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t="3310" b="43280"/>
          <a:stretch>
            <a:fillRect/>
          </a:stretch>
        </p:blipFill>
        <p:spPr>
          <a:xfrm>
            <a:off x="1825625" y="3233420"/>
            <a:ext cx="2784475" cy="264477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8093075" y="4660900"/>
            <a:ext cx="2684145" cy="5410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用户注册与登录</a:t>
            </a:r>
            <a:endParaRPr lang="zh-CN" altLang="en-US"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文本框 1"/>
          <p:cNvSpPr txBox="1"/>
          <p:nvPr/>
        </p:nvSpPr>
        <p:spPr>
          <a:xfrm>
            <a:off x="1660525" y="2052638"/>
            <a:ext cx="409575" cy="57531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3200" dirty="0">
                <a:solidFill>
                  <a:srgbClr val="404040"/>
                </a:solidFill>
              </a:rPr>
              <a:t>3</a:t>
            </a:r>
            <a:endParaRPr lang="en-US" altLang="zh-CN" sz="3200" dirty="0">
              <a:solidFill>
                <a:srgbClr val="404040"/>
              </a:solidFill>
            </a:endParaRPr>
          </a:p>
        </p:txBody>
      </p:sp>
      <p:sp>
        <p:nvSpPr>
          <p:cNvPr id="5123" name="文本框 7"/>
          <p:cNvSpPr txBox="1"/>
          <p:nvPr/>
        </p:nvSpPr>
        <p:spPr>
          <a:xfrm>
            <a:off x="2278063" y="1666875"/>
            <a:ext cx="2065337" cy="54102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用户注册</a:t>
            </a:r>
            <a:endParaRPr lang="zh-CN" altLang="en-US"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5124" name="空心弧 2"/>
          <p:cNvSpPr/>
          <p:nvPr/>
        </p:nvSpPr>
        <p:spPr>
          <a:xfrm rot="5400000">
            <a:off x="5051425" y="1885950"/>
            <a:ext cx="1858963" cy="1858963"/>
          </a:xfrm>
          <a:custGeom>
            <a:avLst/>
            <a:gdLst/>
            <a:ahLst/>
            <a:cxnLst>
              <a:cxn ang="0">
                <a:pos x="628567" y="1808905"/>
              </a:cxn>
              <a:cxn ang="0">
                <a:pos x="22184" y="727619"/>
              </a:cxn>
              <a:cxn ang="0">
                <a:pos x="1029817" y="5430"/>
              </a:cxn>
              <a:cxn ang="0">
                <a:pos x="1858961" y="927060"/>
              </a:cxn>
              <a:cxn ang="0">
                <a:pos x="1858960" y="927061"/>
              </a:cxn>
              <a:cxn ang="0">
                <a:pos x="1029816" y="5431"/>
              </a:cxn>
              <a:cxn ang="0">
                <a:pos x="22183" y="727620"/>
              </a:cxn>
              <a:cxn ang="0">
                <a:pos x="628566" y="1808906"/>
              </a:cxn>
              <a:cxn ang="0">
                <a:pos x="628567" y="1808905"/>
              </a:cxn>
            </a:cxnLst>
            <a:pathLst>
              <a:path w="1858963" h="1858963">
                <a:moveTo>
                  <a:pt x="628567" y="1808905"/>
                </a:moveTo>
                <a:cubicBezTo>
                  <a:pt x="180492" y="1655586"/>
                  <a:pt x="-80667" y="1189895"/>
                  <a:pt x="22184" y="727619"/>
                </a:cubicBezTo>
                <a:cubicBezTo>
                  <a:pt x="125034" y="265343"/>
                  <a:pt x="559005" y="-45692"/>
                  <a:pt x="1029817" y="5430"/>
                </a:cubicBezTo>
                <a:cubicBezTo>
                  <a:pt x="1500629" y="56552"/>
                  <a:pt x="1857727" y="453482"/>
                  <a:pt x="1858961" y="927060"/>
                </a:cubicBezTo>
                <a:lnTo>
                  <a:pt x="1858960" y="927061"/>
                </a:lnTo>
                <a:cubicBezTo>
                  <a:pt x="1857727" y="453483"/>
                  <a:pt x="1500629" y="56553"/>
                  <a:pt x="1029816" y="5431"/>
                </a:cubicBezTo>
                <a:cubicBezTo>
                  <a:pt x="559004" y="-45691"/>
                  <a:pt x="125034" y="265344"/>
                  <a:pt x="22183" y="727620"/>
                </a:cubicBezTo>
                <a:cubicBezTo>
                  <a:pt x="-80667" y="1189896"/>
                  <a:pt x="180492" y="1655588"/>
                  <a:pt x="628566" y="1808906"/>
                </a:cubicBezTo>
                <a:lnTo>
                  <a:pt x="628567" y="1808905"/>
                </a:ln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125" name="空心弧 47"/>
          <p:cNvSpPr/>
          <p:nvPr/>
        </p:nvSpPr>
        <p:spPr>
          <a:xfrm rot="-5400000" flipH="1">
            <a:off x="5083175" y="3744913"/>
            <a:ext cx="1858963" cy="1858962"/>
          </a:xfrm>
          <a:custGeom>
            <a:avLst/>
            <a:gdLst/>
            <a:ahLst/>
            <a:cxnLst>
              <a:cxn ang="0">
                <a:pos x="0" y="929482"/>
              </a:cxn>
              <a:cxn ang="0">
                <a:pos x="798445" y="9283"/>
              </a:cxn>
              <a:cxn ang="0">
                <a:pos x="1822016" y="670026"/>
              </a:cxn>
              <a:cxn ang="0">
                <a:pos x="1312174" y="1776526"/>
              </a:cxn>
              <a:cxn ang="0">
                <a:pos x="1312173" y="1776525"/>
              </a:cxn>
              <a:cxn ang="0">
                <a:pos x="1822015" y="670025"/>
              </a:cxn>
              <a:cxn ang="0">
                <a:pos x="798444" y="9282"/>
              </a:cxn>
              <a:cxn ang="0">
                <a:pos x="-1" y="929481"/>
              </a:cxn>
              <a:cxn ang="0">
                <a:pos x="0" y="929482"/>
              </a:cxn>
            </a:cxnLst>
            <a:pathLst>
              <a:path w="1858963" h="1858963">
                <a:moveTo>
                  <a:pt x="0" y="929482"/>
                </a:moveTo>
                <a:cubicBezTo>
                  <a:pt x="0" y="466767"/>
                  <a:pt x="340351" y="74516"/>
                  <a:pt x="798445" y="9283"/>
                </a:cubicBezTo>
                <a:cubicBezTo>
                  <a:pt x="1256539" y="-55950"/>
                  <a:pt x="1692854" y="225703"/>
                  <a:pt x="1822017" y="670026"/>
                </a:cubicBezTo>
                <a:cubicBezTo>
                  <a:pt x="1951180" y="1114348"/>
                  <a:pt x="1733850" y="1586013"/>
                  <a:pt x="1312175" y="1776526"/>
                </a:cubicBezTo>
                <a:lnTo>
                  <a:pt x="1312174" y="1776525"/>
                </a:lnTo>
                <a:cubicBezTo>
                  <a:pt x="1733849" y="1586013"/>
                  <a:pt x="1951179" y="1114348"/>
                  <a:pt x="1822016" y="670025"/>
                </a:cubicBezTo>
                <a:cubicBezTo>
                  <a:pt x="1692853" y="225703"/>
                  <a:pt x="1256538" y="-55951"/>
                  <a:pt x="798444" y="9282"/>
                </a:cubicBezTo>
                <a:cubicBezTo>
                  <a:pt x="340350" y="74515"/>
                  <a:pt x="-1" y="466766"/>
                  <a:pt x="-1" y="929481"/>
                </a:cubicBezTo>
                <a:lnTo>
                  <a:pt x="0" y="929482"/>
                </a:ln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126" name="椭圆 3"/>
          <p:cNvSpPr/>
          <p:nvPr/>
        </p:nvSpPr>
        <p:spPr>
          <a:xfrm>
            <a:off x="5191125" y="2009775"/>
            <a:ext cx="1581150" cy="1581150"/>
          </a:xfrm>
          <a:prstGeom prst="ellipse">
            <a:avLst/>
          </a:prstGeom>
          <a:solidFill>
            <a:srgbClr val="A6A6A6"/>
          </a:solidFill>
          <a:ln w="127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5127" name="椭圆 52"/>
          <p:cNvSpPr/>
          <p:nvPr/>
        </p:nvSpPr>
        <p:spPr>
          <a:xfrm>
            <a:off x="5219700" y="3868738"/>
            <a:ext cx="1581150" cy="1581150"/>
          </a:xfrm>
          <a:prstGeom prst="ellipse">
            <a:avLst/>
          </a:prstGeom>
          <a:solidFill>
            <a:srgbClr val="F2F2F2"/>
          </a:solidFill>
          <a:ln w="12700" cap="flat" cmpd="sng">
            <a:solidFill>
              <a:srgbClr val="A6A6A6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5128" name="文本框 31"/>
          <p:cNvSpPr txBox="1"/>
          <p:nvPr/>
        </p:nvSpPr>
        <p:spPr>
          <a:xfrm>
            <a:off x="2230438" y="2322513"/>
            <a:ext cx="2603500" cy="50736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sz="1400" dirty="0">
                <a:latin typeface="微软雅黑" pitchFamily="2" charset="-122"/>
                <a:ea typeface="微软雅黑" pitchFamily="2" charset="-122"/>
              </a:rPr>
              <a:t>手机号为用户唯一标识，所以需要验证码通过手机号的验证。</a:t>
            </a:r>
            <a:endParaRPr lang="zh-CN" sz="1400" dirty="0"/>
          </a:p>
        </p:txBody>
      </p:sp>
      <p:cxnSp>
        <p:nvCxnSpPr>
          <p:cNvPr id="5129" name="直接连接符 6"/>
          <p:cNvCxnSpPr/>
          <p:nvPr/>
        </p:nvCxnSpPr>
        <p:spPr>
          <a:xfrm>
            <a:off x="2149475" y="1847850"/>
            <a:ext cx="0" cy="992188"/>
          </a:xfrm>
          <a:prstGeom prst="line">
            <a:avLst/>
          </a:prstGeom>
          <a:ln w="12700" cap="flat" cmpd="sng">
            <a:solidFill>
              <a:srgbClr val="595959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30" name="文本框 1"/>
          <p:cNvSpPr txBox="1"/>
          <p:nvPr/>
        </p:nvSpPr>
        <p:spPr>
          <a:xfrm>
            <a:off x="7175500" y="4395788"/>
            <a:ext cx="409575" cy="57531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3200" dirty="0">
                <a:solidFill>
                  <a:srgbClr val="404040"/>
                </a:solidFill>
              </a:rPr>
              <a:t>4</a:t>
            </a:r>
            <a:endParaRPr lang="en-US" altLang="zh-CN" sz="3200" dirty="0">
              <a:solidFill>
                <a:srgbClr val="404040"/>
              </a:solidFill>
            </a:endParaRPr>
          </a:p>
        </p:txBody>
      </p:sp>
      <p:sp>
        <p:nvSpPr>
          <p:cNvPr id="5131" name="文本框 7"/>
          <p:cNvSpPr txBox="1"/>
          <p:nvPr/>
        </p:nvSpPr>
        <p:spPr>
          <a:xfrm>
            <a:off x="7784465" y="4076700"/>
            <a:ext cx="2445385" cy="5410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用户信息完善</a:t>
            </a:r>
            <a:endParaRPr lang="zh-CN" altLang="en-US"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5132" name="文本框 31"/>
          <p:cNvSpPr txBox="1"/>
          <p:nvPr/>
        </p:nvSpPr>
        <p:spPr>
          <a:xfrm>
            <a:off x="7850188" y="4770438"/>
            <a:ext cx="2603500" cy="50736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sz="1400" dirty="0">
                <a:latin typeface="微软雅黑" charset="0"/>
                <a:ea typeface="微软雅黑" charset="0"/>
              </a:rPr>
              <a:t>新注册用户需要完善个人姓名、所属企业及其类别信息。</a:t>
            </a:r>
            <a:endParaRPr lang="zh-CN" sz="1400" dirty="0">
              <a:latin typeface="微软雅黑" charset="0"/>
              <a:ea typeface="微软雅黑" charset="0"/>
            </a:endParaRPr>
          </a:p>
        </p:txBody>
      </p:sp>
      <p:cxnSp>
        <p:nvCxnSpPr>
          <p:cNvPr id="5133" name="直接连接符 60"/>
          <p:cNvCxnSpPr/>
          <p:nvPr/>
        </p:nvCxnSpPr>
        <p:spPr>
          <a:xfrm>
            <a:off x="7664450" y="4191000"/>
            <a:ext cx="0" cy="992188"/>
          </a:xfrm>
          <a:prstGeom prst="line">
            <a:avLst/>
          </a:prstGeom>
          <a:ln w="12700" cap="flat" cmpd="sng">
            <a:solidFill>
              <a:srgbClr val="595959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5134" name="图片 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562600" y="2381250"/>
            <a:ext cx="868363" cy="86836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135" name="图片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64175" y="4140200"/>
            <a:ext cx="1093788" cy="109378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136" name="文本框 7"/>
          <p:cNvSpPr txBox="1"/>
          <p:nvPr/>
        </p:nvSpPr>
        <p:spPr>
          <a:xfrm>
            <a:off x="4398963" y="882650"/>
            <a:ext cx="3359150" cy="79756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400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功能</a:t>
            </a:r>
            <a:endParaRPr lang="zh-CN" altLang="en-US" sz="3600"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29864" b="32319"/>
          <a:stretch>
            <a:fillRect/>
          </a:stretch>
        </p:blipFill>
        <p:spPr>
          <a:xfrm>
            <a:off x="1353185" y="3144520"/>
            <a:ext cx="3523615" cy="23691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t="25119" b="40191"/>
          <a:stretch>
            <a:fillRect/>
          </a:stretch>
        </p:blipFill>
        <p:spPr>
          <a:xfrm>
            <a:off x="7433945" y="1734820"/>
            <a:ext cx="3519170" cy="21704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文本框 1"/>
          <p:cNvSpPr txBox="1"/>
          <p:nvPr/>
        </p:nvSpPr>
        <p:spPr>
          <a:xfrm>
            <a:off x="1660525" y="2052638"/>
            <a:ext cx="409575" cy="57531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3200" dirty="0">
                <a:solidFill>
                  <a:srgbClr val="404040"/>
                </a:solidFill>
              </a:rPr>
              <a:t>5</a:t>
            </a:r>
            <a:endParaRPr lang="en-US" altLang="zh-CN" sz="3200" dirty="0">
              <a:solidFill>
                <a:srgbClr val="404040"/>
              </a:solidFill>
            </a:endParaRPr>
          </a:p>
        </p:txBody>
      </p:sp>
      <p:sp>
        <p:nvSpPr>
          <p:cNvPr id="5123" name="文本框 7"/>
          <p:cNvSpPr txBox="1"/>
          <p:nvPr/>
        </p:nvSpPr>
        <p:spPr>
          <a:xfrm>
            <a:off x="2278063" y="1666875"/>
            <a:ext cx="2065337" cy="54102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用户登录</a:t>
            </a:r>
            <a:endParaRPr lang="zh-CN" altLang="en-US"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5124" name="空心弧 2"/>
          <p:cNvSpPr/>
          <p:nvPr/>
        </p:nvSpPr>
        <p:spPr>
          <a:xfrm rot="5400000">
            <a:off x="5051425" y="1885950"/>
            <a:ext cx="1858963" cy="1858963"/>
          </a:xfrm>
          <a:custGeom>
            <a:avLst/>
            <a:gdLst/>
            <a:ahLst/>
            <a:cxnLst>
              <a:cxn ang="0">
                <a:pos x="628567" y="1808905"/>
              </a:cxn>
              <a:cxn ang="0">
                <a:pos x="22184" y="727619"/>
              </a:cxn>
              <a:cxn ang="0">
                <a:pos x="1029817" y="5430"/>
              </a:cxn>
              <a:cxn ang="0">
                <a:pos x="1858961" y="927060"/>
              </a:cxn>
              <a:cxn ang="0">
                <a:pos x="1858960" y="927061"/>
              </a:cxn>
              <a:cxn ang="0">
                <a:pos x="1029816" y="5431"/>
              </a:cxn>
              <a:cxn ang="0">
                <a:pos x="22183" y="727620"/>
              </a:cxn>
              <a:cxn ang="0">
                <a:pos x="628566" y="1808906"/>
              </a:cxn>
              <a:cxn ang="0">
                <a:pos x="628567" y="1808905"/>
              </a:cxn>
            </a:cxnLst>
            <a:pathLst>
              <a:path w="1858963" h="1858963">
                <a:moveTo>
                  <a:pt x="628567" y="1808905"/>
                </a:moveTo>
                <a:cubicBezTo>
                  <a:pt x="180492" y="1655586"/>
                  <a:pt x="-80667" y="1189895"/>
                  <a:pt x="22184" y="727619"/>
                </a:cubicBezTo>
                <a:cubicBezTo>
                  <a:pt x="125034" y="265343"/>
                  <a:pt x="559005" y="-45692"/>
                  <a:pt x="1029817" y="5430"/>
                </a:cubicBezTo>
                <a:cubicBezTo>
                  <a:pt x="1500629" y="56552"/>
                  <a:pt x="1857727" y="453482"/>
                  <a:pt x="1858961" y="927060"/>
                </a:cubicBezTo>
                <a:lnTo>
                  <a:pt x="1858960" y="927061"/>
                </a:lnTo>
                <a:cubicBezTo>
                  <a:pt x="1857727" y="453483"/>
                  <a:pt x="1500629" y="56553"/>
                  <a:pt x="1029816" y="5431"/>
                </a:cubicBezTo>
                <a:cubicBezTo>
                  <a:pt x="559004" y="-45691"/>
                  <a:pt x="125034" y="265344"/>
                  <a:pt x="22183" y="727620"/>
                </a:cubicBezTo>
                <a:cubicBezTo>
                  <a:pt x="-80667" y="1189896"/>
                  <a:pt x="180492" y="1655588"/>
                  <a:pt x="628566" y="1808906"/>
                </a:cubicBezTo>
                <a:lnTo>
                  <a:pt x="628567" y="1808905"/>
                </a:ln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125" name="空心弧 47"/>
          <p:cNvSpPr/>
          <p:nvPr/>
        </p:nvSpPr>
        <p:spPr>
          <a:xfrm rot="-5400000" flipH="1">
            <a:off x="5083175" y="3744913"/>
            <a:ext cx="1858963" cy="1858962"/>
          </a:xfrm>
          <a:custGeom>
            <a:avLst/>
            <a:gdLst/>
            <a:ahLst/>
            <a:cxnLst>
              <a:cxn ang="0">
                <a:pos x="0" y="929482"/>
              </a:cxn>
              <a:cxn ang="0">
                <a:pos x="798445" y="9283"/>
              </a:cxn>
              <a:cxn ang="0">
                <a:pos x="1822016" y="670026"/>
              </a:cxn>
              <a:cxn ang="0">
                <a:pos x="1312174" y="1776526"/>
              </a:cxn>
              <a:cxn ang="0">
                <a:pos x="1312173" y="1776525"/>
              </a:cxn>
              <a:cxn ang="0">
                <a:pos x="1822015" y="670025"/>
              </a:cxn>
              <a:cxn ang="0">
                <a:pos x="798444" y="9282"/>
              </a:cxn>
              <a:cxn ang="0">
                <a:pos x="-1" y="929481"/>
              </a:cxn>
              <a:cxn ang="0">
                <a:pos x="0" y="929482"/>
              </a:cxn>
            </a:cxnLst>
            <a:pathLst>
              <a:path w="1858963" h="1858963">
                <a:moveTo>
                  <a:pt x="0" y="929482"/>
                </a:moveTo>
                <a:cubicBezTo>
                  <a:pt x="0" y="466767"/>
                  <a:pt x="340351" y="74516"/>
                  <a:pt x="798445" y="9283"/>
                </a:cubicBezTo>
                <a:cubicBezTo>
                  <a:pt x="1256539" y="-55950"/>
                  <a:pt x="1692854" y="225703"/>
                  <a:pt x="1822017" y="670026"/>
                </a:cubicBezTo>
                <a:cubicBezTo>
                  <a:pt x="1951180" y="1114348"/>
                  <a:pt x="1733850" y="1586013"/>
                  <a:pt x="1312175" y="1776526"/>
                </a:cubicBezTo>
                <a:lnTo>
                  <a:pt x="1312174" y="1776525"/>
                </a:lnTo>
                <a:cubicBezTo>
                  <a:pt x="1733849" y="1586013"/>
                  <a:pt x="1951179" y="1114348"/>
                  <a:pt x="1822016" y="670025"/>
                </a:cubicBezTo>
                <a:cubicBezTo>
                  <a:pt x="1692853" y="225703"/>
                  <a:pt x="1256538" y="-55951"/>
                  <a:pt x="798444" y="9282"/>
                </a:cubicBezTo>
                <a:cubicBezTo>
                  <a:pt x="340350" y="74515"/>
                  <a:pt x="-1" y="466766"/>
                  <a:pt x="-1" y="929481"/>
                </a:cubicBezTo>
                <a:lnTo>
                  <a:pt x="0" y="929482"/>
                </a:ln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126" name="椭圆 3"/>
          <p:cNvSpPr/>
          <p:nvPr/>
        </p:nvSpPr>
        <p:spPr>
          <a:xfrm>
            <a:off x="5191125" y="2009775"/>
            <a:ext cx="1581150" cy="1581150"/>
          </a:xfrm>
          <a:prstGeom prst="ellipse">
            <a:avLst/>
          </a:prstGeom>
          <a:solidFill>
            <a:srgbClr val="A6A6A6"/>
          </a:solidFill>
          <a:ln w="127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5127" name="椭圆 52"/>
          <p:cNvSpPr/>
          <p:nvPr/>
        </p:nvSpPr>
        <p:spPr>
          <a:xfrm>
            <a:off x="5219700" y="3868738"/>
            <a:ext cx="1581150" cy="1581150"/>
          </a:xfrm>
          <a:prstGeom prst="ellipse">
            <a:avLst/>
          </a:prstGeom>
          <a:solidFill>
            <a:srgbClr val="F2F2F2"/>
          </a:solidFill>
          <a:ln w="12700" cap="flat" cmpd="sng">
            <a:solidFill>
              <a:srgbClr val="A6A6A6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5128" name="文本框 31"/>
          <p:cNvSpPr txBox="1"/>
          <p:nvPr/>
        </p:nvSpPr>
        <p:spPr>
          <a:xfrm>
            <a:off x="2230438" y="2322513"/>
            <a:ext cx="2603500" cy="50736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sz="1400" dirty="0">
                <a:latin typeface="微软雅黑" pitchFamily="2" charset="-122"/>
                <a:ea typeface="微软雅黑" pitchFamily="2" charset="-122"/>
              </a:rPr>
              <a:t>手机号、密码需匹配对才能登录进入用户界面。</a:t>
            </a:r>
            <a:endParaRPr lang="zh-CN" sz="1400" dirty="0"/>
          </a:p>
        </p:txBody>
      </p:sp>
      <p:cxnSp>
        <p:nvCxnSpPr>
          <p:cNvPr id="5129" name="直接连接符 6"/>
          <p:cNvCxnSpPr/>
          <p:nvPr/>
        </p:nvCxnSpPr>
        <p:spPr>
          <a:xfrm>
            <a:off x="2149475" y="1847850"/>
            <a:ext cx="0" cy="992188"/>
          </a:xfrm>
          <a:prstGeom prst="line">
            <a:avLst/>
          </a:prstGeom>
          <a:ln w="12700" cap="flat" cmpd="sng">
            <a:solidFill>
              <a:srgbClr val="595959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30" name="文本框 1"/>
          <p:cNvSpPr txBox="1"/>
          <p:nvPr/>
        </p:nvSpPr>
        <p:spPr>
          <a:xfrm>
            <a:off x="7175500" y="4395788"/>
            <a:ext cx="409575" cy="57531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3200" dirty="0">
                <a:solidFill>
                  <a:srgbClr val="404040"/>
                </a:solidFill>
              </a:rPr>
              <a:t>6</a:t>
            </a:r>
            <a:endParaRPr lang="en-US" altLang="zh-CN" sz="3200" dirty="0">
              <a:solidFill>
                <a:srgbClr val="404040"/>
              </a:solidFill>
            </a:endParaRPr>
          </a:p>
        </p:txBody>
      </p:sp>
      <p:sp>
        <p:nvSpPr>
          <p:cNvPr id="5131" name="文本框 7"/>
          <p:cNvSpPr txBox="1"/>
          <p:nvPr/>
        </p:nvSpPr>
        <p:spPr>
          <a:xfrm>
            <a:off x="7785100" y="4076700"/>
            <a:ext cx="3131185" cy="5410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扫描与生成二维码</a:t>
            </a:r>
            <a:endParaRPr lang="zh-CN" altLang="en-US"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5132" name="文本框 31"/>
          <p:cNvSpPr txBox="1"/>
          <p:nvPr/>
        </p:nvSpPr>
        <p:spPr>
          <a:xfrm>
            <a:off x="7850188" y="4770438"/>
            <a:ext cx="2603500" cy="50736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sz="1400" dirty="0">
                <a:latin typeface="微软雅黑" charset="0"/>
                <a:ea typeface="微软雅黑" charset="0"/>
              </a:rPr>
              <a:t>此处扫描与快速扫描无异，生成二维码为用户独享操作。</a:t>
            </a:r>
            <a:endParaRPr lang="zh-CN" sz="1400" dirty="0">
              <a:latin typeface="微软雅黑" charset="0"/>
              <a:ea typeface="微软雅黑" charset="0"/>
            </a:endParaRPr>
          </a:p>
        </p:txBody>
      </p:sp>
      <p:cxnSp>
        <p:nvCxnSpPr>
          <p:cNvPr id="5133" name="直接连接符 60"/>
          <p:cNvCxnSpPr/>
          <p:nvPr/>
        </p:nvCxnSpPr>
        <p:spPr>
          <a:xfrm>
            <a:off x="7664450" y="4191000"/>
            <a:ext cx="0" cy="992188"/>
          </a:xfrm>
          <a:prstGeom prst="line">
            <a:avLst/>
          </a:prstGeom>
          <a:ln w="12700" cap="flat" cmpd="sng">
            <a:solidFill>
              <a:srgbClr val="595959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5134" name="图片 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562600" y="2381250"/>
            <a:ext cx="868363" cy="86836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135" name="图片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64175" y="4140200"/>
            <a:ext cx="1093788" cy="109378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136" name="文本框 7"/>
          <p:cNvSpPr txBox="1"/>
          <p:nvPr/>
        </p:nvSpPr>
        <p:spPr>
          <a:xfrm>
            <a:off x="4398963" y="882650"/>
            <a:ext cx="3359150" cy="79756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400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功能</a:t>
            </a:r>
            <a:endParaRPr lang="zh-CN" altLang="en-US" sz="3600"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26022" b="49247"/>
          <a:stretch>
            <a:fillRect/>
          </a:stretch>
        </p:blipFill>
        <p:spPr>
          <a:xfrm>
            <a:off x="1666875" y="3772535"/>
            <a:ext cx="2979420" cy="1310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10864" t="2637" r="23109" b="85080"/>
          <a:stretch>
            <a:fillRect/>
          </a:stretch>
        </p:blipFill>
        <p:spPr>
          <a:xfrm>
            <a:off x="7493000" y="2068830"/>
            <a:ext cx="3219450" cy="10648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文本框 1"/>
          <p:cNvSpPr txBox="1"/>
          <p:nvPr/>
        </p:nvSpPr>
        <p:spPr>
          <a:xfrm>
            <a:off x="1660525" y="2052638"/>
            <a:ext cx="409575" cy="57531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3200" dirty="0">
                <a:solidFill>
                  <a:srgbClr val="404040"/>
                </a:solidFill>
              </a:rPr>
              <a:t>7</a:t>
            </a:r>
            <a:endParaRPr lang="en-US" altLang="zh-CN" sz="3200" dirty="0">
              <a:solidFill>
                <a:srgbClr val="404040"/>
              </a:solidFill>
            </a:endParaRPr>
          </a:p>
        </p:txBody>
      </p:sp>
      <p:sp>
        <p:nvSpPr>
          <p:cNvPr id="5123" name="文本框 7"/>
          <p:cNvSpPr txBox="1"/>
          <p:nvPr/>
        </p:nvSpPr>
        <p:spPr>
          <a:xfrm>
            <a:off x="2268855" y="1743075"/>
            <a:ext cx="2569210" cy="5410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食品信息录入</a:t>
            </a:r>
            <a:endParaRPr lang="zh-CN" altLang="en-US"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5124" name="空心弧 2"/>
          <p:cNvSpPr/>
          <p:nvPr/>
        </p:nvSpPr>
        <p:spPr>
          <a:xfrm rot="5400000">
            <a:off x="5051425" y="1885950"/>
            <a:ext cx="1858963" cy="1858963"/>
          </a:xfrm>
          <a:custGeom>
            <a:avLst/>
            <a:gdLst/>
            <a:ahLst/>
            <a:cxnLst>
              <a:cxn ang="0">
                <a:pos x="628567" y="1808905"/>
              </a:cxn>
              <a:cxn ang="0">
                <a:pos x="22184" y="727619"/>
              </a:cxn>
              <a:cxn ang="0">
                <a:pos x="1029817" y="5430"/>
              </a:cxn>
              <a:cxn ang="0">
                <a:pos x="1858961" y="927060"/>
              </a:cxn>
              <a:cxn ang="0">
                <a:pos x="1858960" y="927061"/>
              </a:cxn>
              <a:cxn ang="0">
                <a:pos x="1029816" y="5431"/>
              </a:cxn>
              <a:cxn ang="0">
                <a:pos x="22183" y="727620"/>
              </a:cxn>
              <a:cxn ang="0">
                <a:pos x="628566" y="1808906"/>
              </a:cxn>
              <a:cxn ang="0">
                <a:pos x="628567" y="1808905"/>
              </a:cxn>
            </a:cxnLst>
            <a:pathLst>
              <a:path w="1858963" h="1858963">
                <a:moveTo>
                  <a:pt x="628567" y="1808905"/>
                </a:moveTo>
                <a:cubicBezTo>
                  <a:pt x="180492" y="1655586"/>
                  <a:pt x="-80667" y="1189895"/>
                  <a:pt x="22184" y="727619"/>
                </a:cubicBezTo>
                <a:cubicBezTo>
                  <a:pt x="125034" y="265343"/>
                  <a:pt x="559005" y="-45692"/>
                  <a:pt x="1029817" y="5430"/>
                </a:cubicBezTo>
                <a:cubicBezTo>
                  <a:pt x="1500629" y="56552"/>
                  <a:pt x="1857727" y="453482"/>
                  <a:pt x="1858961" y="927060"/>
                </a:cubicBezTo>
                <a:lnTo>
                  <a:pt x="1858960" y="927061"/>
                </a:lnTo>
                <a:cubicBezTo>
                  <a:pt x="1857727" y="453483"/>
                  <a:pt x="1500629" y="56553"/>
                  <a:pt x="1029816" y="5431"/>
                </a:cubicBezTo>
                <a:cubicBezTo>
                  <a:pt x="559004" y="-45691"/>
                  <a:pt x="125034" y="265344"/>
                  <a:pt x="22183" y="727620"/>
                </a:cubicBezTo>
                <a:cubicBezTo>
                  <a:pt x="-80667" y="1189896"/>
                  <a:pt x="180492" y="1655588"/>
                  <a:pt x="628566" y="1808906"/>
                </a:cubicBezTo>
                <a:lnTo>
                  <a:pt x="628567" y="1808905"/>
                </a:ln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125" name="空心弧 47"/>
          <p:cNvSpPr/>
          <p:nvPr/>
        </p:nvSpPr>
        <p:spPr>
          <a:xfrm rot="-5400000" flipH="1">
            <a:off x="5083175" y="3744913"/>
            <a:ext cx="1858963" cy="1858962"/>
          </a:xfrm>
          <a:custGeom>
            <a:avLst/>
            <a:gdLst/>
            <a:ahLst/>
            <a:cxnLst>
              <a:cxn ang="0">
                <a:pos x="0" y="929482"/>
              </a:cxn>
              <a:cxn ang="0">
                <a:pos x="798445" y="9283"/>
              </a:cxn>
              <a:cxn ang="0">
                <a:pos x="1822016" y="670026"/>
              </a:cxn>
              <a:cxn ang="0">
                <a:pos x="1312174" y="1776526"/>
              </a:cxn>
              <a:cxn ang="0">
                <a:pos x="1312173" y="1776525"/>
              </a:cxn>
              <a:cxn ang="0">
                <a:pos x="1822015" y="670025"/>
              </a:cxn>
              <a:cxn ang="0">
                <a:pos x="798444" y="9282"/>
              </a:cxn>
              <a:cxn ang="0">
                <a:pos x="-1" y="929481"/>
              </a:cxn>
              <a:cxn ang="0">
                <a:pos x="0" y="929482"/>
              </a:cxn>
            </a:cxnLst>
            <a:pathLst>
              <a:path w="1858963" h="1858963">
                <a:moveTo>
                  <a:pt x="0" y="929482"/>
                </a:moveTo>
                <a:cubicBezTo>
                  <a:pt x="0" y="466767"/>
                  <a:pt x="340351" y="74516"/>
                  <a:pt x="798445" y="9283"/>
                </a:cubicBezTo>
                <a:cubicBezTo>
                  <a:pt x="1256539" y="-55950"/>
                  <a:pt x="1692854" y="225703"/>
                  <a:pt x="1822017" y="670026"/>
                </a:cubicBezTo>
                <a:cubicBezTo>
                  <a:pt x="1951180" y="1114348"/>
                  <a:pt x="1733850" y="1586013"/>
                  <a:pt x="1312175" y="1776526"/>
                </a:cubicBezTo>
                <a:lnTo>
                  <a:pt x="1312174" y="1776525"/>
                </a:lnTo>
                <a:cubicBezTo>
                  <a:pt x="1733849" y="1586013"/>
                  <a:pt x="1951179" y="1114348"/>
                  <a:pt x="1822016" y="670025"/>
                </a:cubicBezTo>
                <a:cubicBezTo>
                  <a:pt x="1692853" y="225703"/>
                  <a:pt x="1256538" y="-55951"/>
                  <a:pt x="798444" y="9282"/>
                </a:cubicBezTo>
                <a:cubicBezTo>
                  <a:pt x="340350" y="74515"/>
                  <a:pt x="-1" y="466766"/>
                  <a:pt x="-1" y="929481"/>
                </a:cubicBezTo>
                <a:lnTo>
                  <a:pt x="0" y="929482"/>
                </a:ln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126" name="椭圆 3"/>
          <p:cNvSpPr/>
          <p:nvPr/>
        </p:nvSpPr>
        <p:spPr>
          <a:xfrm>
            <a:off x="5191125" y="2009775"/>
            <a:ext cx="1581150" cy="1581150"/>
          </a:xfrm>
          <a:prstGeom prst="ellipse">
            <a:avLst/>
          </a:prstGeom>
          <a:solidFill>
            <a:srgbClr val="A6A6A6"/>
          </a:solidFill>
          <a:ln w="127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5127" name="椭圆 52"/>
          <p:cNvSpPr/>
          <p:nvPr/>
        </p:nvSpPr>
        <p:spPr>
          <a:xfrm>
            <a:off x="5219700" y="3868738"/>
            <a:ext cx="1581150" cy="1581150"/>
          </a:xfrm>
          <a:prstGeom prst="ellipse">
            <a:avLst/>
          </a:prstGeom>
          <a:solidFill>
            <a:srgbClr val="F2F2F2"/>
          </a:solidFill>
          <a:ln w="12700" cap="flat" cmpd="sng">
            <a:solidFill>
              <a:srgbClr val="A6A6A6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cxnSp>
        <p:nvCxnSpPr>
          <p:cNvPr id="5129" name="直接连接符 6"/>
          <p:cNvCxnSpPr/>
          <p:nvPr/>
        </p:nvCxnSpPr>
        <p:spPr>
          <a:xfrm>
            <a:off x="2149475" y="1847850"/>
            <a:ext cx="0" cy="992188"/>
          </a:xfrm>
          <a:prstGeom prst="line">
            <a:avLst/>
          </a:prstGeom>
          <a:ln w="12700" cap="flat" cmpd="sng">
            <a:solidFill>
              <a:srgbClr val="595959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30" name="文本框 1"/>
          <p:cNvSpPr txBox="1"/>
          <p:nvPr/>
        </p:nvSpPr>
        <p:spPr>
          <a:xfrm>
            <a:off x="7165975" y="4662488"/>
            <a:ext cx="409575" cy="57531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3200" dirty="0">
                <a:solidFill>
                  <a:srgbClr val="404040"/>
                </a:solidFill>
              </a:rPr>
              <a:t>8</a:t>
            </a:r>
            <a:endParaRPr lang="en-US" altLang="zh-CN" sz="3200" dirty="0">
              <a:solidFill>
                <a:srgbClr val="404040"/>
              </a:solidFill>
            </a:endParaRPr>
          </a:p>
        </p:txBody>
      </p:sp>
      <p:sp>
        <p:nvSpPr>
          <p:cNvPr id="5131" name="文本框 7"/>
          <p:cNvSpPr txBox="1"/>
          <p:nvPr/>
        </p:nvSpPr>
        <p:spPr>
          <a:xfrm>
            <a:off x="7785100" y="4457700"/>
            <a:ext cx="3131185" cy="5410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二维码分享</a:t>
            </a:r>
            <a:endParaRPr lang="zh-CN" altLang="en-US"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cxnSp>
        <p:nvCxnSpPr>
          <p:cNvPr id="5133" name="直接连接符 60"/>
          <p:cNvCxnSpPr/>
          <p:nvPr/>
        </p:nvCxnSpPr>
        <p:spPr>
          <a:xfrm>
            <a:off x="7654925" y="4457700"/>
            <a:ext cx="0" cy="992188"/>
          </a:xfrm>
          <a:prstGeom prst="line">
            <a:avLst/>
          </a:prstGeom>
          <a:ln w="12700" cap="flat" cmpd="sng">
            <a:solidFill>
              <a:srgbClr val="595959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5134" name="图片 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562600" y="2381250"/>
            <a:ext cx="868363" cy="86836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135" name="图片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64175" y="4140200"/>
            <a:ext cx="1093788" cy="109378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136" name="文本框 7"/>
          <p:cNvSpPr txBox="1"/>
          <p:nvPr/>
        </p:nvSpPr>
        <p:spPr>
          <a:xfrm>
            <a:off x="4398963" y="882650"/>
            <a:ext cx="3359150" cy="79756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400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功能</a:t>
            </a:r>
            <a:endParaRPr lang="zh-CN" altLang="en-US" sz="3600"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10864" t="2637" r="23109" b="85080"/>
          <a:stretch>
            <a:fillRect/>
          </a:stretch>
        </p:blipFill>
        <p:spPr>
          <a:xfrm>
            <a:off x="7493000" y="2068830"/>
            <a:ext cx="3219450" cy="10648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11095" b="47438"/>
          <a:stretch>
            <a:fillRect/>
          </a:stretch>
        </p:blipFill>
        <p:spPr>
          <a:xfrm>
            <a:off x="7314565" y="1410335"/>
            <a:ext cx="3886200" cy="2865120"/>
          </a:xfrm>
          <a:prstGeom prst="rect">
            <a:avLst/>
          </a:prstGeom>
        </p:spPr>
      </p:pic>
      <p:sp>
        <p:nvSpPr>
          <p:cNvPr id="3" name="文本框 31"/>
          <p:cNvSpPr txBox="1"/>
          <p:nvPr/>
        </p:nvSpPr>
        <p:spPr>
          <a:xfrm>
            <a:off x="7859713" y="5151438"/>
            <a:ext cx="2603500" cy="31559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sz="1400" dirty="0">
                <a:latin typeface="微软雅黑" charset="0"/>
                <a:ea typeface="微软雅黑" charset="0"/>
              </a:rPr>
              <a:t>以图片方式分享到微信、</a:t>
            </a:r>
            <a:r>
              <a:rPr lang="en-US" altLang="zh-CN" sz="1400" dirty="0">
                <a:latin typeface="微软雅黑" charset="0"/>
                <a:ea typeface="微软雅黑" charset="0"/>
              </a:rPr>
              <a:t>qq</a:t>
            </a:r>
            <a:endParaRPr lang="en-US" altLang="zh-CN" sz="1400" dirty="0">
              <a:latin typeface="微软雅黑" charset="0"/>
              <a:ea typeface="微软雅黑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l="9224" t="30990" r="28170" b="23278"/>
          <a:stretch>
            <a:fillRect/>
          </a:stretch>
        </p:blipFill>
        <p:spPr>
          <a:xfrm>
            <a:off x="1885950" y="2903855"/>
            <a:ext cx="2392045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文本框 1"/>
          <p:cNvSpPr txBox="1"/>
          <p:nvPr/>
        </p:nvSpPr>
        <p:spPr>
          <a:xfrm>
            <a:off x="1203325" y="1709738"/>
            <a:ext cx="409575" cy="584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x-none" sz="3200" dirty="0">
                <a:solidFill>
                  <a:srgbClr val="404040"/>
                </a:solidFill>
              </a:rPr>
              <a:t>1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sp>
        <p:nvSpPr>
          <p:cNvPr id="6147" name="文本框 7"/>
          <p:cNvSpPr txBox="1"/>
          <p:nvPr/>
        </p:nvSpPr>
        <p:spPr>
          <a:xfrm>
            <a:off x="1783715" y="1672590"/>
            <a:ext cx="2826385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Bomb</a:t>
            </a:r>
            <a:r>
              <a:rPr lang="zh-CN" altLang="en-US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云数据库</a:t>
            </a:r>
            <a:endParaRPr lang="zh-CN" altLang="en-US"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6148" name="文本框 31"/>
          <p:cNvSpPr txBox="1"/>
          <p:nvPr/>
        </p:nvSpPr>
        <p:spPr>
          <a:xfrm>
            <a:off x="1992313" y="2324100"/>
            <a:ext cx="3970337" cy="38481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sz="1800" dirty="0">
                <a:latin typeface="微软雅黑" pitchFamily="2" charset="-122"/>
                <a:ea typeface="微软雅黑" pitchFamily="2" charset="-122"/>
              </a:rPr>
              <a:t>移动数据存储与访问</a:t>
            </a:r>
            <a:endParaRPr lang="zh-CN" sz="1800" dirty="0">
              <a:latin typeface="微软雅黑" pitchFamily="2" charset="-122"/>
              <a:ea typeface="微软雅黑" pitchFamily="2" charset="-122"/>
            </a:endParaRPr>
          </a:p>
        </p:txBody>
      </p:sp>
      <p:cxnSp>
        <p:nvCxnSpPr>
          <p:cNvPr id="6149" name="直接连接符 6"/>
          <p:cNvCxnSpPr/>
          <p:nvPr/>
        </p:nvCxnSpPr>
        <p:spPr>
          <a:xfrm>
            <a:off x="1693863" y="1614488"/>
            <a:ext cx="0" cy="776287"/>
          </a:xfrm>
          <a:prstGeom prst="line">
            <a:avLst/>
          </a:prstGeom>
          <a:ln w="12700" cap="flat" cmpd="sng">
            <a:solidFill>
              <a:srgbClr val="595959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8" name="文本框 7"/>
          <p:cNvSpPr txBox="1"/>
          <p:nvPr/>
        </p:nvSpPr>
        <p:spPr>
          <a:xfrm>
            <a:off x="1203325" y="766763"/>
            <a:ext cx="3359150" cy="74358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sz="4000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特色</a:t>
            </a:r>
            <a:endParaRPr lang="zh-CN" sz="3600"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grpSp>
        <p:nvGrpSpPr>
          <p:cNvPr id="6159" name="组合 6158"/>
          <p:cNvGrpSpPr/>
          <p:nvPr/>
        </p:nvGrpSpPr>
        <p:grpSpPr>
          <a:xfrm>
            <a:off x="6916738" y="660400"/>
            <a:ext cx="1858962" cy="1858963"/>
            <a:chOff x="0" y="0"/>
            <a:chExt cx="1858963" cy="1858963"/>
          </a:xfrm>
        </p:grpSpPr>
        <p:sp>
          <p:nvSpPr>
            <p:cNvPr id="6160" name="空心弧 19"/>
            <p:cNvSpPr/>
            <p:nvPr/>
          </p:nvSpPr>
          <p:spPr>
            <a:xfrm rot="13500000">
              <a:off x="0" y="0"/>
              <a:ext cx="1858963" cy="1858963"/>
            </a:xfrm>
            <a:custGeom>
              <a:avLst/>
              <a:gdLst/>
              <a:ahLst/>
              <a:cxnLst>
                <a:cxn ang="0">
                  <a:pos x="628567" y="1808905"/>
                </a:cxn>
                <a:cxn ang="0">
                  <a:pos x="22184" y="727619"/>
                </a:cxn>
                <a:cxn ang="0">
                  <a:pos x="1029817" y="5430"/>
                </a:cxn>
                <a:cxn ang="0">
                  <a:pos x="1858961" y="927060"/>
                </a:cxn>
                <a:cxn ang="0">
                  <a:pos x="1858960" y="927061"/>
                </a:cxn>
                <a:cxn ang="0">
                  <a:pos x="1029816" y="5431"/>
                </a:cxn>
                <a:cxn ang="0">
                  <a:pos x="22183" y="727620"/>
                </a:cxn>
                <a:cxn ang="0">
                  <a:pos x="628566" y="1808906"/>
                </a:cxn>
                <a:cxn ang="0">
                  <a:pos x="628567" y="1808905"/>
                </a:cxn>
              </a:cxnLst>
              <a:pathLst>
                <a:path w="1858963" h="1858963">
                  <a:moveTo>
                    <a:pt x="628567" y="1808905"/>
                  </a:moveTo>
                  <a:cubicBezTo>
                    <a:pt x="180492" y="1655586"/>
                    <a:pt x="-80667" y="1189895"/>
                    <a:pt x="22184" y="727619"/>
                  </a:cubicBezTo>
                  <a:cubicBezTo>
                    <a:pt x="125034" y="265343"/>
                    <a:pt x="559005" y="-45692"/>
                    <a:pt x="1029817" y="5430"/>
                  </a:cubicBezTo>
                  <a:cubicBezTo>
                    <a:pt x="1500629" y="56552"/>
                    <a:pt x="1857727" y="453482"/>
                    <a:pt x="1858961" y="927060"/>
                  </a:cubicBezTo>
                  <a:lnTo>
                    <a:pt x="1858960" y="927061"/>
                  </a:lnTo>
                  <a:cubicBezTo>
                    <a:pt x="1857727" y="453483"/>
                    <a:pt x="1500629" y="56553"/>
                    <a:pt x="1029816" y="5431"/>
                  </a:cubicBezTo>
                  <a:cubicBezTo>
                    <a:pt x="559004" y="-45691"/>
                    <a:pt x="125034" y="265344"/>
                    <a:pt x="22183" y="727620"/>
                  </a:cubicBezTo>
                  <a:cubicBezTo>
                    <a:pt x="-80667" y="1189896"/>
                    <a:pt x="180492" y="1655588"/>
                    <a:pt x="628566" y="1808906"/>
                  </a:cubicBezTo>
                  <a:lnTo>
                    <a:pt x="628567" y="1808905"/>
                  </a:lnTo>
                  <a:close/>
                </a:path>
              </a:pathLst>
            </a:custGeom>
            <a:noFill/>
            <a:ln w="12700" cap="flat" cmpd="sng">
              <a:solidFill>
                <a:srgbClr val="BFBFB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61" name="椭圆 20"/>
            <p:cNvSpPr/>
            <p:nvPr/>
          </p:nvSpPr>
          <p:spPr>
            <a:xfrm>
              <a:off x="138986" y="123825"/>
              <a:ext cx="1581150" cy="1581150"/>
            </a:xfrm>
            <a:prstGeom prst="ellipse">
              <a:avLst/>
            </a:prstGeom>
            <a:solidFill>
              <a:srgbClr val="A6A6A6"/>
            </a:solidFill>
            <a:ln w="127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228600" lvl="0" indent="-228600" algn="l" defTabSz="914400" eaLnBrk="0" fontAlgn="base" latinLnBrk="0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u="none" kern="1200" baseline="0">
                  <a:solidFill>
                    <a:schemeClr val="tx1"/>
                  </a:solidFill>
                  <a:latin typeface="Calibri" pitchFamily="2" charset="0"/>
                  <a:ea typeface="宋体" charset="-122"/>
                </a:defRPr>
              </a:lvl1pPr>
              <a:lvl2pPr marL="685800" lvl="1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6162" name="图片 1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52702" y="387592"/>
              <a:ext cx="958840" cy="95884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5880" r="42546" b="46905"/>
          <a:stretch>
            <a:fillRect/>
          </a:stretch>
        </p:blipFill>
        <p:spPr>
          <a:xfrm>
            <a:off x="1944370" y="2912110"/>
            <a:ext cx="7669530" cy="34404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文本框 1"/>
          <p:cNvSpPr txBox="1"/>
          <p:nvPr/>
        </p:nvSpPr>
        <p:spPr>
          <a:xfrm>
            <a:off x="1203325" y="1709738"/>
            <a:ext cx="409575" cy="57531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3200" dirty="0">
                <a:solidFill>
                  <a:srgbClr val="404040"/>
                </a:solidFill>
              </a:rPr>
              <a:t>2</a:t>
            </a:r>
            <a:endParaRPr lang="en-US" altLang="zh-CN" sz="3200" dirty="0">
              <a:solidFill>
                <a:srgbClr val="404040"/>
              </a:solidFill>
            </a:endParaRPr>
          </a:p>
        </p:txBody>
      </p:sp>
      <p:sp>
        <p:nvSpPr>
          <p:cNvPr id="6147" name="文本框 7"/>
          <p:cNvSpPr txBox="1"/>
          <p:nvPr/>
        </p:nvSpPr>
        <p:spPr>
          <a:xfrm>
            <a:off x="1783715" y="1672590"/>
            <a:ext cx="3407410" cy="5410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二维码生成和识别</a:t>
            </a:r>
            <a:endParaRPr lang="zh-CN"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cxnSp>
        <p:nvCxnSpPr>
          <p:cNvPr id="6149" name="直接连接符 6"/>
          <p:cNvCxnSpPr/>
          <p:nvPr/>
        </p:nvCxnSpPr>
        <p:spPr>
          <a:xfrm>
            <a:off x="1693863" y="1614488"/>
            <a:ext cx="0" cy="776287"/>
          </a:xfrm>
          <a:prstGeom prst="line">
            <a:avLst/>
          </a:prstGeom>
          <a:ln w="12700" cap="flat" cmpd="sng">
            <a:solidFill>
              <a:srgbClr val="595959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8" name="文本框 7"/>
          <p:cNvSpPr txBox="1"/>
          <p:nvPr/>
        </p:nvSpPr>
        <p:spPr>
          <a:xfrm>
            <a:off x="1203325" y="766763"/>
            <a:ext cx="3359150" cy="74358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sz="4000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特色</a:t>
            </a:r>
            <a:endParaRPr lang="zh-CN" sz="3600"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988810" y="515620"/>
            <a:ext cx="1858010" cy="1859280"/>
            <a:chOff x="8006" y="5897"/>
            <a:chExt cx="2926" cy="2928"/>
          </a:xfrm>
        </p:grpSpPr>
        <p:sp>
          <p:nvSpPr>
            <p:cNvPr id="5125" name="空心弧 47"/>
            <p:cNvSpPr/>
            <p:nvPr/>
          </p:nvSpPr>
          <p:spPr>
            <a:xfrm rot="-5400000" flipH="1">
              <a:off x="8005" y="5898"/>
              <a:ext cx="2928" cy="2927"/>
            </a:xfrm>
            <a:custGeom>
              <a:avLst/>
              <a:gdLst/>
              <a:ahLst/>
              <a:cxnLst>
                <a:cxn ang="0">
                  <a:pos x="0" y="929482"/>
                </a:cxn>
                <a:cxn ang="0">
                  <a:pos x="798445" y="9283"/>
                </a:cxn>
                <a:cxn ang="0">
                  <a:pos x="1822016" y="670026"/>
                </a:cxn>
                <a:cxn ang="0">
                  <a:pos x="1312174" y="1776526"/>
                </a:cxn>
                <a:cxn ang="0">
                  <a:pos x="1312173" y="1776525"/>
                </a:cxn>
                <a:cxn ang="0">
                  <a:pos x="1822015" y="670025"/>
                </a:cxn>
                <a:cxn ang="0">
                  <a:pos x="798444" y="9282"/>
                </a:cxn>
                <a:cxn ang="0">
                  <a:pos x="-1" y="929481"/>
                </a:cxn>
                <a:cxn ang="0">
                  <a:pos x="0" y="929482"/>
                </a:cxn>
              </a:cxnLst>
              <a:pathLst>
                <a:path w="1858963" h="1858963">
                  <a:moveTo>
                    <a:pt x="0" y="929482"/>
                  </a:moveTo>
                  <a:cubicBezTo>
                    <a:pt x="0" y="466767"/>
                    <a:pt x="340351" y="74516"/>
                    <a:pt x="798445" y="9283"/>
                  </a:cubicBezTo>
                  <a:cubicBezTo>
                    <a:pt x="1256539" y="-55950"/>
                    <a:pt x="1692854" y="225703"/>
                    <a:pt x="1822017" y="670026"/>
                  </a:cubicBezTo>
                  <a:cubicBezTo>
                    <a:pt x="1951180" y="1114348"/>
                    <a:pt x="1733850" y="1586013"/>
                    <a:pt x="1312175" y="1776526"/>
                  </a:cubicBezTo>
                  <a:lnTo>
                    <a:pt x="1312174" y="1776525"/>
                  </a:lnTo>
                  <a:cubicBezTo>
                    <a:pt x="1733849" y="1586013"/>
                    <a:pt x="1951179" y="1114348"/>
                    <a:pt x="1822016" y="670025"/>
                  </a:cubicBezTo>
                  <a:cubicBezTo>
                    <a:pt x="1692853" y="225703"/>
                    <a:pt x="1256538" y="-55951"/>
                    <a:pt x="798444" y="9282"/>
                  </a:cubicBezTo>
                  <a:cubicBezTo>
                    <a:pt x="340350" y="74515"/>
                    <a:pt x="-1" y="466766"/>
                    <a:pt x="-1" y="929481"/>
                  </a:cubicBezTo>
                  <a:lnTo>
                    <a:pt x="0" y="929482"/>
                  </a:lnTo>
                  <a:close/>
                </a:path>
              </a:pathLst>
            </a:custGeom>
            <a:noFill/>
            <a:ln w="12700" cap="flat" cmpd="sng">
              <a:solidFill>
                <a:srgbClr val="BFBFB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" name="椭圆 52"/>
            <p:cNvSpPr/>
            <p:nvPr/>
          </p:nvSpPr>
          <p:spPr>
            <a:xfrm>
              <a:off x="8220" y="6093"/>
              <a:ext cx="2490" cy="2490"/>
            </a:xfrm>
            <a:prstGeom prst="ellipse">
              <a:avLst/>
            </a:prstGeom>
            <a:solidFill>
              <a:srgbClr val="F2F2F2"/>
            </a:solidFill>
            <a:ln w="12700" cap="flat" cmpd="sng">
              <a:solidFill>
                <a:srgbClr val="A6A6A6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228600" lvl="0" indent="-228600" algn="l" defTabSz="914400" eaLnBrk="0" fontAlgn="base" latinLnBrk="0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u="none" kern="1200" baseline="0">
                  <a:solidFill>
                    <a:schemeClr val="tx1"/>
                  </a:solidFill>
                  <a:latin typeface="Calibri" pitchFamily="2" charset="0"/>
                  <a:ea typeface="宋体" charset="-122"/>
                </a:defRPr>
              </a:lvl1pPr>
              <a:lvl2pPr marL="685800" lvl="1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5135" name="图片 9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8605" y="6520"/>
              <a:ext cx="1723" cy="1723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sp>
        <p:nvSpPr>
          <p:cNvPr id="5" name="文本框 4"/>
          <p:cNvSpPr txBox="1"/>
          <p:nvPr/>
        </p:nvSpPr>
        <p:spPr>
          <a:xfrm>
            <a:off x="1711325" y="3155315"/>
            <a:ext cx="6339840" cy="2377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>
                <a:latin typeface="Arial Unicode MS" charset="0"/>
                <a:ea typeface="Arial Unicode MS" charset="0"/>
                <a:sym typeface="+mn-ea"/>
              </a:rPr>
              <a:t>    CaptureActivity。</a:t>
            </a:r>
            <a:endParaRPr lang="zh-CN" altLang="en-US" sz="2000" dirty="0">
              <a:latin typeface="Arial Unicode MS" charset="0"/>
              <a:ea typeface="Arial Unicode MS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rial Unicode MS" charset="0"/>
                <a:ea typeface="Arial Unicode MS" charset="0"/>
                <a:sym typeface="+mn-ea"/>
              </a:rPr>
              <a:t>    CaptureActivityHandler </a:t>
            </a:r>
            <a:endParaRPr lang="zh-CN" altLang="en-US" sz="2000" dirty="0">
              <a:latin typeface="Arial Unicode MS" charset="0"/>
              <a:ea typeface="Arial Unicode MS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rial Unicode MS" charset="0"/>
                <a:ea typeface="Arial Unicode MS" charset="0"/>
                <a:sym typeface="+mn-ea"/>
              </a:rPr>
              <a:t>    DecodeThread </a:t>
            </a:r>
            <a:endParaRPr lang="zh-CN" altLang="en-US" sz="2000" dirty="0">
              <a:latin typeface="Arial Unicode MS" charset="0"/>
              <a:ea typeface="Arial Unicode MS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rial Unicode MS" charset="0"/>
                <a:ea typeface="Arial Unicode MS" charset="0"/>
                <a:sym typeface="+mn-ea"/>
              </a:rPr>
              <a:t>    com.google.zxing.client.android.camera</a:t>
            </a:r>
            <a:endParaRPr lang="zh-CN" altLang="en-US" sz="2000" dirty="0">
              <a:latin typeface="Arial Unicode MS" charset="0"/>
              <a:ea typeface="Arial Unicode MS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rial Unicode MS" charset="0"/>
                <a:ea typeface="Arial Unicode MS" charset="0"/>
                <a:sym typeface="+mn-ea"/>
              </a:rPr>
              <a:t>    ViewfinderView </a:t>
            </a:r>
            <a:endParaRPr lang="zh-CN" altLang="en-US" sz="2000" dirty="0">
              <a:latin typeface="Arial Unicode MS" charset="0"/>
              <a:ea typeface="Arial Unicode MS" charset="0"/>
              <a:sym typeface="+mn-ea"/>
            </a:endParaRPr>
          </a:p>
        </p:txBody>
      </p:sp>
      <p:sp>
        <p:nvSpPr>
          <p:cNvPr id="6" name="文本框 31"/>
          <p:cNvSpPr txBox="1"/>
          <p:nvPr/>
        </p:nvSpPr>
        <p:spPr>
          <a:xfrm>
            <a:off x="1992313" y="2295525"/>
            <a:ext cx="3970337" cy="37973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微软雅黑" pitchFamily="2" charset="-122"/>
                <a:ea typeface="微软雅黑" pitchFamily="2" charset="-122"/>
              </a:rPr>
              <a:t>ZXING</a:t>
            </a:r>
            <a:r>
              <a:rPr lang="zh-CN" altLang="en-US" sz="1800" dirty="0">
                <a:latin typeface="微软雅黑" pitchFamily="2" charset="-122"/>
                <a:ea typeface="微软雅黑" pitchFamily="2" charset="-122"/>
              </a:rPr>
              <a:t>库  </a:t>
            </a:r>
            <a:r>
              <a:rPr lang="zh-CN" altLang="en-US" sz="1800" dirty="0">
                <a:sym typeface="Arial" pitchFamily="34" charset="0"/>
              </a:rPr>
              <a:t>（JSR-234规范）</a:t>
            </a:r>
            <a:endParaRPr lang="zh-CN" altLang="en-US" sz="1800" dirty="0"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-250" r="250" b="44738"/>
          <a:stretch>
            <a:fillRect/>
          </a:stretch>
        </p:blipFill>
        <p:spPr>
          <a:xfrm>
            <a:off x="7146290" y="2582545"/>
            <a:ext cx="3808095" cy="37414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文本框 1"/>
          <p:cNvSpPr txBox="1"/>
          <p:nvPr/>
        </p:nvSpPr>
        <p:spPr>
          <a:xfrm>
            <a:off x="1203325" y="1776413"/>
            <a:ext cx="409575" cy="584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x-none" sz="3200" dirty="0">
                <a:solidFill>
                  <a:srgbClr val="404040"/>
                </a:solidFill>
              </a:rPr>
              <a:t>1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sp>
        <p:nvSpPr>
          <p:cNvPr id="6147" name="文本框 7"/>
          <p:cNvSpPr txBox="1"/>
          <p:nvPr/>
        </p:nvSpPr>
        <p:spPr>
          <a:xfrm>
            <a:off x="2069465" y="1796415"/>
            <a:ext cx="2826385" cy="5410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界面美化</a:t>
            </a:r>
            <a:endParaRPr lang="en-US" altLang="zh-CN"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cxnSp>
        <p:nvCxnSpPr>
          <p:cNvPr id="6149" name="直接连接符 6"/>
          <p:cNvCxnSpPr/>
          <p:nvPr/>
        </p:nvCxnSpPr>
        <p:spPr>
          <a:xfrm>
            <a:off x="1693863" y="1681163"/>
            <a:ext cx="0" cy="776287"/>
          </a:xfrm>
          <a:prstGeom prst="line">
            <a:avLst/>
          </a:prstGeom>
          <a:ln w="12700" cap="flat" cmpd="sng">
            <a:solidFill>
              <a:srgbClr val="595959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8" name="文本框 7"/>
          <p:cNvSpPr txBox="1"/>
          <p:nvPr/>
        </p:nvSpPr>
        <p:spPr>
          <a:xfrm>
            <a:off x="1203325" y="766763"/>
            <a:ext cx="3359150" cy="66929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sz="3600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总结与改进</a:t>
            </a:r>
            <a:endParaRPr lang="zh-CN" sz="3600"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6025" y="2817813"/>
            <a:ext cx="409575" cy="57531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3200" dirty="0">
                <a:solidFill>
                  <a:srgbClr val="404040"/>
                </a:solidFill>
              </a:rPr>
              <a:t>2</a:t>
            </a:r>
            <a:endParaRPr lang="en-US" altLang="zh-CN" sz="3200" dirty="0">
              <a:solidFill>
                <a:srgbClr val="404040"/>
              </a:solidFill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082165" y="2837815"/>
            <a:ext cx="2826385" cy="5410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用户反馈</a:t>
            </a:r>
            <a:endParaRPr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cxnSp>
        <p:nvCxnSpPr>
          <p:cNvPr id="5" name="直接连接符 6"/>
          <p:cNvCxnSpPr/>
          <p:nvPr/>
        </p:nvCxnSpPr>
        <p:spPr>
          <a:xfrm>
            <a:off x="1706563" y="2722563"/>
            <a:ext cx="0" cy="776287"/>
          </a:xfrm>
          <a:prstGeom prst="line">
            <a:avLst/>
          </a:prstGeom>
          <a:ln w="12700" cap="flat" cmpd="sng">
            <a:solidFill>
              <a:srgbClr val="595959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" name="文本框 1"/>
          <p:cNvSpPr txBox="1"/>
          <p:nvPr/>
        </p:nvSpPr>
        <p:spPr>
          <a:xfrm>
            <a:off x="1216025" y="3856038"/>
            <a:ext cx="409575" cy="57531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3200" dirty="0">
                <a:solidFill>
                  <a:srgbClr val="404040"/>
                </a:solidFill>
              </a:rPr>
              <a:t>3</a:t>
            </a:r>
            <a:endParaRPr lang="en-US" altLang="zh-CN" sz="3200" dirty="0">
              <a:solidFill>
                <a:srgbClr val="404040"/>
              </a:solidFill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082800" y="3876040"/>
            <a:ext cx="4635500" cy="5410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dirty="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用户信息及生产信息的修改</a:t>
            </a:r>
            <a:endParaRPr lang="zh-CN" dirty="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cxnSp>
        <p:nvCxnSpPr>
          <p:cNvPr id="8" name="直接连接符 6"/>
          <p:cNvCxnSpPr/>
          <p:nvPr/>
        </p:nvCxnSpPr>
        <p:spPr>
          <a:xfrm>
            <a:off x="1706563" y="3760788"/>
            <a:ext cx="0" cy="776287"/>
          </a:xfrm>
          <a:prstGeom prst="line">
            <a:avLst/>
          </a:prstGeom>
          <a:ln w="12700" cap="flat" cmpd="sng">
            <a:solidFill>
              <a:srgbClr val="595959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</Words>
  <Application>Kingsoft Office WPP</Application>
  <PresentationFormat>宽屏</PresentationFormat>
  <Paragraphs>114</Paragraphs>
  <Slides>10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D13001</dc:creator>
  <cp:lastModifiedBy>hzhhome</cp:lastModifiedBy>
  <cp:revision>61</cp:revision>
  <dcterms:created xsi:type="dcterms:W3CDTF">2013-11-21T07:51:28Z</dcterms:created>
  <dcterms:modified xsi:type="dcterms:W3CDTF">2015-12-22T07:10:17Z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2052-10.1.0.5400</vt:lpwstr>
  </property>
</Properties>
</file>